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67" r:id="rId2"/>
    <p:sldId id="376" r:id="rId3"/>
    <p:sldId id="435" r:id="rId4"/>
    <p:sldId id="436" r:id="rId5"/>
    <p:sldId id="438" r:id="rId6"/>
    <p:sldId id="439" r:id="rId7"/>
    <p:sldId id="441" r:id="rId8"/>
    <p:sldId id="442"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61" r:id="rId27"/>
    <p:sldId id="462" r:id="rId28"/>
    <p:sldId id="463" r:id="rId29"/>
    <p:sldId id="464" r:id="rId30"/>
    <p:sldId id="469" r:id="rId31"/>
    <p:sldId id="471" r:id="rId32"/>
    <p:sldId id="472" r:id="rId33"/>
    <p:sldId id="473" r:id="rId34"/>
    <p:sldId id="474" r:id="rId35"/>
    <p:sldId id="475" r:id="rId36"/>
    <p:sldId id="476" r:id="rId37"/>
    <p:sldId id="477" r:id="rId38"/>
    <p:sldId id="478" r:id="rId39"/>
    <p:sldId id="479" r:id="rId40"/>
    <p:sldId id="480" r:id="rId41"/>
    <p:sldId id="481" r:id="rId42"/>
    <p:sldId id="482" r:id="rId43"/>
    <p:sldId id="483" r:id="rId44"/>
    <p:sldId id="484" r:id="rId45"/>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6"/>
    <p:restoredTop sz="94694"/>
  </p:normalViewPr>
  <p:slideViewPr>
    <p:cSldViewPr>
      <p:cViewPr varScale="1">
        <p:scale>
          <a:sx n="115" d="100"/>
          <a:sy n="115" d="100"/>
        </p:scale>
        <p:origin x="1896" y="200"/>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12/4/19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12/4/19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46E19EDE-580D-6640-A60E-FD89EF282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073AE7-5006-694E-9172-98696FBB8F52}" type="slidenum">
              <a:rPr lang="en-US" altLang="en-US" smtClean="0"/>
              <a:pPr>
                <a:spcBef>
                  <a:spcPct val="0"/>
                </a:spcBef>
              </a:pPr>
              <a:t>3</a:t>
            </a:fld>
            <a:endParaRPr lang="en-US" altLang="en-US"/>
          </a:p>
        </p:txBody>
      </p:sp>
      <p:sp>
        <p:nvSpPr>
          <p:cNvPr id="62466" name="Rectangle 2">
            <a:extLst>
              <a:ext uri="{FF2B5EF4-FFF2-40B4-BE49-F238E27FC236}">
                <a16:creationId xmlns:a16="http://schemas.microsoft.com/office/drawing/2014/main" id="{A3FDAEED-5804-0047-9DA6-F8A8C4A35D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FAEC3AF4-E288-1B4C-800B-CD9EDD472C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10-14 </a:t>
            </a:r>
            <a:r>
              <a:rPr lang="en-US" altLang="en-US"/>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tLang="en-US"/>
          </a:p>
        </p:txBody>
      </p:sp>
    </p:spTree>
    <p:extLst>
      <p:ext uri="{BB962C8B-B14F-4D97-AF65-F5344CB8AC3E}">
        <p14:creationId xmlns:p14="http://schemas.microsoft.com/office/powerpoint/2010/main" val="142524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8D0949CF-C63A-0B41-BD36-C5BEA3590B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0829A6-C85C-E544-9968-687C4C5BE8E5}"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
        <p:nvSpPr>
          <p:cNvPr id="24578" name="Rectangle 2">
            <a:extLst>
              <a:ext uri="{FF2B5EF4-FFF2-40B4-BE49-F238E27FC236}">
                <a16:creationId xmlns:a16="http://schemas.microsoft.com/office/drawing/2014/main" id="{6F7A264A-7F3B-F84B-B417-D366408AC1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DAB73AE8-CCCF-4240-B1E9-0D02E0AED8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11-11 Opposite polarity of DNA synthesis along the two strands, necessary because the two strands of DNA run antiparallel to one another and DNA polymerase III synthesizes only in one direction ( to ). On the lagging strand, synthesis must be discontinuous, resulting in the production of Okazaki fragments. On the leading strand, synthesis is continuous. RNA primers are used to initiate synthesis on both strands.</a:t>
            </a:r>
            <a:endParaRPr lang="it-IT" altLang="en-US"/>
          </a:p>
        </p:txBody>
      </p:sp>
    </p:spTree>
    <p:extLst>
      <p:ext uri="{BB962C8B-B14F-4D97-AF65-F5344CB8AC3E}">
        <p14:creationId xmlns:p14="http://schemas.microsoft.com/office/powerpoint/2010/main" val="173708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9BC861E6-0ED7-0742-824C-EAF593551D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9548E2-DE8D-0041-B78A-EDF5C9D253F6}"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
        <p:nvSpPr>
          <p:cNvPr id="28674" name="Rectangle 2">
            <a:extLst>
              <a:ext uri="{FF2B5EF4-FFF2-40B4-BE49-F238E27FC236}">
                <a16:creationId xmlns:a16="http://schemas.microsoft.com/office/drawing/2014/main" id="{96D6C4E5-42CF-5946-B6A8-E0C091BFF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FD17F74F-763C-9145-99A3-B6D2AF57DA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11-11 Opposite polarity of DNA synthesis along the two strands, necessary because the two strands of DNA run antiparallel to one another and DNA polymerase III synthesizes only in one direction ( to ). On the lagging strand, synthesis must be discontinuous, resulting in the production of Okazaki fragments. On the leading strand, synthesis is continuous. RNA primers are used to initiate synthesis on both strands.</a:t>
            </a:r>
            <a:endParaRPr lang="it-IT" altLang="en-US"/>
          </a:p>
        </p:txBody>
      </p:sp>
    </p:spTree>
    <p:extLst>
      <p:ext uri="{BB962C8B-B14F-4D97-AF65-F5344CB8AC3E}">
        <p14:creationId xmlns:p14="http://schemas.microsoft.com/office/powerpoint/2010/main" val="27517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5DF29F6D-E216-704B-A5DE-97CED591E6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A1CB67-5DB6-7D44-88B7-DB9BA3B737A3}"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
        <p:nvSpPr>
          <p:cNvPr id="33794" name="Rectangle 2">
            <a:extLst>
              <a:ext uri="{FF2B5EF4-FFF2-40B4-BE49-F238E27FC236}">
                <a16:creationId xmlns:a16="http://schemas.microsoft.com/office/drawing/2014/main" id="{EBA545DA-F24A-B94D-BD3B-70981970B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BECC0804-A695-7D40-A3E0-D705B2FAE0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11-12 </a:t>
            </a:r>
            <a:r>
              <a:rPr lang="en-US" altLang="en-US"/>
              <a:t>Illustration of how concurrent DNA synthesis may be achieved on both the leading and lagging strands at a single replication fork. The lagging template strand is </a:t>
            </a:r>
            <a:r>
              <a:rPr lang="ja-JP" altLang="en-US"/>
              <a:t>“</a:t>
            </a:r>
            <a:r>
              <a:rPr lang="en-US" altLang="ja-JP"/>
              <a:t>looped</a:t>
            </a:r>
            <a:r>
              <a:rPr lang="ja-JP" altLang="en-US"/>
              <a:t>”</a:t>
            </a:r>
            <a:r>
              <a:rPr lang="en-US" altLang="ja-JP"/>
              <a:t> in order to invert the physical direction of synthesis, but not the biochemical direction. The enzyme functions as a dimer, with each core enzyme achieving synthesis on one or the other strand.</a:t>
            </a:r>
            <a:endParaRPr lang="it-IT" altLang="en-US"/>
          </a:p>
        </p:txBody>
      </p:sp>
    </p:spTree>
    <p:extLst>
      <p:ext uri="{BB962C8B-B14F-4D97-AF65-F5344CB8AC3E}">
        <p14:creationId xmlns:p14="http://schemas.microsoft.com/office/powerpoint/2010/main" val="55194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E5C8AB9-7D3A-B045-84C2-B5326E2A46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9FD69C-D214-7C42-A408-DF6208E1AFBF}"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
        <p:nvSpPr>
          <p:cNvPr id="35842" name="Rectangle 2">
            <a:extLst>
              <a:ext uri="{FF2B5EF4-FFF2-40B4-BE49-F238E27FC236}">
                <a16:creationId xmlns:a16="http://schemas.microsoft.com/office/drawing/2014/main" id="{576F6BF5-7311-DD46-9F0F-145F363AAD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8C34A296-5FC5-0A4D-B447-D22B298D9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11-13 </a:t>
            </a:r>
            <a:r>
              <a:rPr lang="en-US" altLang="en-US"/>
              <a:t>Summary of DNA synthesis at a single replication fork. Various enzymes and proteins essential to the process are shown.</a:t>
            </a:r>
            <a:endParaRPr lang="it-IT" altLang="en-US"/>
          </a:p>
        </p:txBody>
      </p:sp>
    </p:spTree>
    <p:extLst>
      <p:ext uri="{BB962C8B-B14F-4D97-AF65-F5344CB8AC3E}">
        <p14:creationId xmlns:p14="http://schemas.microsoft.com/office/powerpoint/2010/main" val="192576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A668A1A0-1B7D-2046-A31D-94A9CE4512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Rectangle 3">
            <a:extLst>
              <a:ext uri="{FF2B5EF4-FFF2-40B4-BE49-F238E27FC236}">
                <a16:creationId xmlns:a16="http://schemas.microsoft.com/office/drawing/2014/main" id="{6EE8D56B-6091-8B40-91CF-7C2081F07D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Arial" panose="020B0604020202020204" pitchFamily="34" charset="0"/>
              </a:rPr>
              <a:t>Chapter 11 Opener</a:t>
            </a:r>
          </a:p>
        </p:txBody>
      </p:sp>
    </p:spTree>
    <p:extLst>
      <p:ext uri="{BB962C8B-B14F-4D97-AF65-F5344CB8AC3E}">
        <p14:creationId xmlns:p14="http://schemas.microsoft.com/office/powerpoint/2010/main" val="3375812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D3EA805-0B41-B244-87DC-7F6CF648E6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Rectangle 3">
            <a:extLst>
              <a:ext uri="{FF2B5EF4-FFF2-40B4-BE49-F238E27FC236}">
                <a16:creationId xmlns:a16="http://schemas.microsoft.com/office/drawing/2014/main" id="{D2B1DF04-8A4A-F442-B7C5-4900D4116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Arial" panose="020B0604020202020204" pitchFamily="34" charset="0"/>
              </a:rPr>
              <a:t>Figure 11.14</a:t>
            </a:r>
          </a:p>
        </p:txBody>
      </p:sp>
    </p:spTree>
    <p:extLst>
      <p:ext uri="{BB962C8B-B14F-4D97-AF65-F5344CB8AC3E}">
        <p14:creationId xmlns:p14="http://schemas.microsoft.com/office/powerpoint/2010/main" val="1399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5B5D201F-EB6E-6D4E-95A1-DE1E781989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50D0D6-5280-9040-95D5-D2F2EB9ABC17}"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E4E0F75-4AA3-5C4B-90F6-315D75EEA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734D368F-C377-5546-A5C3-6F96E76C80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extLst>
      <p:ext uri="{BB962C8B-B14F-4D97-AF65-F5344CB8AC3E}">
        <p14:creationId xmlns:p14="http://schemas.microsoft.com/office/powerpoint/2010/main" val="256630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05E3AF22-F7C9-EE43-87A0-9E59D0B227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Rectangle 3">
            <a:extLst>
              <a:ext uri="{FF2B5EF4-FFF2-40B4-BE49-F238E27FC236}">
                <a16:creationId xmlns:a16="http://schemas.microsoft.com/office/drawing/2014/main" id="{1B44371E-2EB4-B041-81FB-C29EB91A833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11-1 </a:t>
            </a:r>
            <a:r>
              <a:rPr lang="en-US" altLang="en-US"/>
              <a:t>Generalized model of semiconservative replication of DNA. New synthesis is shown in blue.</a:t>
            </a:r>
            <a:endParaRPr lang="it-IT" altLang="en-US"/>
          </a:p>
        </p:txBody>
      </p:sp>
    </p:spTree>
    <p:extLst>
      <p:ext uri="{BB962C8B-B14F-4D97-AF65-F5344CB8AC3E}">
        <p14:creationId xmlns:p14="http://schemas.microsoft.com/office/powerpoint/2010/main" val="173515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3623F5F-7417-9845-AA3B-79500D5724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Rectangle 3">
            <a:extLst>
              <a:ext uri="{FF2B5EF4-FFF2-40B4-BE49-F238E27FC236}">
                <a16:creationId xmlns:a16="http://schemas.microsoft.com/office/drawing/2014/main" id="{78967975-B851-3640-9546-199275D97B2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11-3 </a:t>
            </a:r>
            <a:r>
              <a:rPr lang="en-US" altLang="en-US"/>
              <a:t>The Meselson–Stahl experiment.</a:t>
            </a:r>
            <a:endParaRPr lang="it-IT" altLang="en-US"/>
          </a:p>
        </p:txBody>
      </p:sp>
    </p:spTree>
    <p:extLst>
      <p:ext uri="{BB962C8B-B14F-4D97-AF65-F5344CB8AC3E}">
        <p14:creationId xmlns:p14="http://schemas.microsoft.com/office/powerpoint/2010/main" val="328579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2501310D-A475-2449-A8FD-C6D3E49136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Rectangle 3">
            <a:extLst>
              <a:ext uri="{FF2B5EF4-FFF2-40B4-BE49-F238E27FC236}">
                <a16:creationId xmlns:a16="http://schemas.microsoft.com/office/drawing/2014/main" id="{36C8F06F-5A04-3A41-809F-5A925E5B5B2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11-4 </a:t>
            </a:r>
            <a:r>
              <a:rPr lang="en-US" altLang="en-US"/>
              <a:t>The expected results of two generations of semiconservative replication in the Meselson–Stahl experiment.</a:t>
            </a:r>
            <a:endParaRPr lang="it-IT" altLang="en-US"/>
          </a:p>
        </p:txBody>
      </p:sp>
    </p:spTree>
    <p:extLst>
      <p:ext uri="{BB962C8B-B14F-4D97-AF65-F5344CB8AC3E}">
        <p14:creationId xmlns:p14="http://schemas.microsoft.com/office/powerpoint/2010/main" val="69044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BAB4FA1D-A506-6749-BE83-A8700D593D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Rectangle 3">
            <a:extLst>
              <a:ext uri="{FF2B5EF4-FFF2-40B4-BE49-F238E27FC236}">
                <a16:creationId xmlns:a16="http://schemas.microsoft.com/office/drawing/2014/main" id="{9C2E3CEF-4021-5E44-8FE1-B7ED19ABC6F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11-5b </a:t>
            </a:r>
            <a:r>
              <a:rPr lang="en-US" altLang="en-US"/>
              <a:t>The Taylor–Woods–Hughes experiment, demonstrating the semiconservative mode of replication of DNA in root tips of Vicia faba. A portion of the plant is shown in the top photograph. (a) An unlabeled chromosome proceeds through the cell cycle in the presence of 3H-thymidine. As it enters mitosis, both sister chromatids of the chromosome are labeled, as shown, by autoradiography. After a second round of replication (b), this time in the absence of 3H-thymidine, only one chromatid of each chromosome is expected to be surrounded by grains. Except where a reciprocal exchange has occurred between sister chromatids (c), the expectation was upheld. The micrographs are of the actual autoradiograms obtained in the experiment.</a:t>
            </a:r>
            <a:endParaRPr lang="it-IT" altLang="en-US"/>
          </a:p>
        </p:txBody>
      </p:sp>
    </p:spTree>
    <p:extLst>
      <p:ext uri="{BB962C8B-B14F-4D97-AF65-F5344CB8AC3E}">
        <p14:creationId xmlns:p14="http://schemas.microsoft.com/office/powerpoint/2010/main" val="257330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D4E5572F-748A-F84B-8ED8-CFED8FDC05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A209E5-DF71-D546-9388-A1F7417EA0AB}" type="slidenum">
              <a:rPr lang="en-US" altLang="en-US" smtClean="0">
                <a:latin typeface="Calibri" panose="020F0502020204030204" pitchFamily="34" charset="0"/>
                <a:cs typeface="Arial" panose="020B0604020202020204" pitchFamily="34" charset="0"/>
              </a:rPr>
              <a:pPr/>
              <a:t>21</a:t>
            </a:fld>
            <a:endParaRPr lang="en-US" altLang="en-US">
              <a:latin typeface="Calibri" panose="020F0502020204030204" pitchFamily="34" charset="0"/>
              <a:cs typeface="Arial" panose="020B0604020202020204" pitchFamily="34" charset="0"/>
            </a:endParaRPr>
          </a:p>
        </p:txBody>
      </p:sp>
      <p:sp>
        <p:nvSpPr>
          <p:cNvPr id="70658" name="Rectangle 2">
            <a:extLst>
              <a:ext uri="{FF2B5EF4-FFF2-40B4-BE49-F238E27FC236}">
                <a16:creationId xmlns:a16="http://schemas.microsoft.com/office/drawing/2014/main" id="{D3A3D28F-4157-354B-95E0-6EDA2D926B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310E226F-72CB-8147-B5BC-C6530F5C59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11-8 </a:t>
            </a:r>
            <a:r>
              <a:rPr lang="en-US" altLang="en-US"/>
              <a:t>Demonstration of 5</a:t>
            </a:r>
            <a:r>
              <a:rPr lang="ja-JP" altLang="en-US"/>
              <a:t>’</a:t>
            </a:r>
            <a:r>
              <a:rPr lang="en-US" altLang="ja-JP"/>
              <a:t> to 3</a:t>
            </a:r>
            <a:r>
              <a:rPr lang="ja-JP" altLang="en-US"/>
              <a:t>’</a:t>
            </a:r>
            <a:r>
              <a:rPr lang="en-US" altLang="ja-JP"/>
              <a:t> synthesis of DNA.</a:t>
            </a:r>
            <a:endParaRPr lang="it-IT" altLang="en-US"/>
          </a:p>
        </p:txBody>
      </p:sp>
    </p:spTree>
    <p:extLst>
      <p:ext uri="{BB962C8B-B14F-4D97-AF65-F5344CB8AC3E}">
        <p14:creationId xmlns:p14="http://schemas.microsoft.com/office/powerpoint/2010/main" val="374593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5118881E-4789-CF47-AB19-A6B7D8493ED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A4052873-21D7-864F-BFE6-0E62F6788420}"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
        <p:nvSpPr>
          <p:cNvPr id="73730" name="Rectangle 2">
            <a:extLst>
              <a:ext uri="{FF2B5EF4-FFF2-40B4-BE49-F238E27FC236}">
                <a16:creationId xmlns:a16="http://schemas.microsoft.com/office/drawing/2014/main" id="{127C5E52-885D-004E-904F-F53B0659AA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0E1D56BD-4C6D-0D48-8A9F-F7B28C60B0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11-8 </a:t>
            </a:r>
            <a:r>
              <a:rPr lang="en-US" altLang="en-US"/>
              <a:t>Demonstration of 5</a:t>
            </a:r>
            <a:r>
              <a:rPr lang="ja-JP" altLang="en-US"/>
              <a:t>’</a:t>
            </a:r>
            <a:r>
              <a:rPr lang="en-US" altLang="ja-JP"/>
              <a:t> to 3</a:t>
            </a:r>
            <a:r>
              <a:rPr lang="ja-JP" altLang="en-US"/>
              <a:t>’</a:t>
            </a:r>
            <a:r>
              <a:rPr lang="en-US" altLang="ja-JP"/>
              <a:t> synthesis of DNA.</a:t>
            </a:r>
            <a:endParaRPr lang="it-IT" altLang="en-US"/>
          </a:p>
        </p:txBody>
      </p:sp>
    </p:spTree>
    <p:extLst>
      <p:ext uri="{BB962C8B-B14F-4D97-AF65-F5344CB8AC3E}">
        <p14:creationId xmlns:p14="http://schemas.microsoft.com/office/powerpoint/2010/main" val="67905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7AF100ED-C8E2-F747-865A-A9342BB9E09F}"/>
              </a:ext>
            </a:extLst>
          </p:cNvPr>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Rectangle 3">
            <a:extLst>
              <a:ext uri="{FF2B5EF4-FFF2-40B4-BE49-F238E27FC236}">
                <a16:creationId xmlns:a16="http://schemas.microsoft.com/office/drawing/2014/main" id="{0BA0D5C7-0A3B-B646-B456-1F136FBC853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11-4  Some of the </a:t>
            </a:r>
            <a:r>
              <a:rPr lang="en-US" altLang="en-US" i="1"/>
              <a:t>E. coli</a:t>
            </a:r>
            <a:r>
              <a:rPr lang="en-US" altLang="en-US"/>
              <a:t> Genes Having a Role in Replication</a:t>
            </a:r>
            <a:endParaRPr lang="it-IT" altLang="en-US"/>
          </a:p>
        </p:txBody>
      </p:sp>
    </p:spTree>
    <p:extLst>
      <p:ext uri="{BB962C8B-B14F-4D97-AF65-F5344CB8AC3E}">
        <p14:creationId xmlns:p14="http://schemas.microsoft.com/office/powerpoint/2010/main" val="134223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12/4/19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12/4/19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12/4/19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12/4/19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12/4/19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12/4/19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12/4/19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12/4/19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12/4/19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12/4/19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12/4/19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12/4/19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wiley.com/college/pratt/0471393878/student/animations/dna_replication/index.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5A19-B6D1-F646-97F5-AA8CF85CF9A7}"/>
              </a:ext>
            </a:extLst>
          </p:cNvPr>
          <p:cNvSpPr>
            <a:spLocks noGrp="1"/>
          </p:cNvSpPr>
          <p:nvPr>
            <p:ph type="title"/>
          </p:nvPr>
        </p:nvSpPr>
        <p:spPr/>
        <p:txBody>
          <a:bodyPr/>
          <a:lstStyle/>
          <a:p>
            <a:r>
              <a:rPr lang="en-US" altLang="en-US" dirty="0">
                <a:ea typeface="MS PGothic"/>
              </a:rPr>
              <a:t>Lecture 33</a:t>
            </a:r>
            <a:br>
              <a:rPr lang="en-US" altLang="en-US" dirty="0"/>
            </a:br>
            <a:r>
              <a:rPr lang="en-US" altLang="en-US" dirty="0">
                <a:ea typeface="MS PGothic"/>
              </a:rPr>
              <a:t>Dec. 4</a:t>
            </a:r>
            <a:r>
              <a:rPr lang="en-US" altLang="en-US" baseline="30000" dirty="0">
                <a:ea typeface="MS PGothic"/>
              </a:rPr>
              <a:t>th</a:t>
            </a:r>
            <a:r>
              <a:rPr lang="en-US" altLang="en-US" dirty="0">
                <a:ea typeface="MS PGothic"/>
              </a:rPr>
              <a:t>  , 2019</a:t>
            </a:r>
            <a:endParaRPr lang="en-US" dirty="0"/>
          </a:p>
        </p:txBody>
      </p:sp>
      <p:sp>
        <p:nvSpPr>
          <p:cNvPr id="3" name="Content Placeholder 2">
            <a:extLst>
              <a:ext uri="{FF2B5EF4-FFF2-40B4-BE49-F238E27FC236}">
                <a16:creationId xmlns:a16="http://schemas.microsoft.com/office/drawing/2014/main" id="{8931673A-54D2-4D45-A0DC-2B6496D5678D}"/>
              </a:ext>
            </a:extLst>
          </p:cNvPr>
          <p:cNvSpPr>
            <a:spLocks noGrp="1"/>
          </p:cNvSpPr>
          <p:nvPr>
            <p:ph idx="1"/>
          </p:nvPr>
        </p:nvSpPr>
        <p:spPr>
          <a:xfrm>
            <a:off x="152400" y="1600200"/>
            <a:ext cx="8229600" cy="4983162"/>
          </a:xfrm>
        </p:spPr>
        <p:txBody>
          <a:bodyPr/>
          <a:lstStyle/>
          <a:p>
            <a:r>
              <a:rPr lang="en-US" dirty="0"/>
              <a:t>Return lab 6-7</a:t>
            </a:r>
          </a:p>
          <a:p>
            <a:pPr lvl="1"/>
            <a:r>
              <a:rPr lang="en-US" dirty="0"/>
              <a:t>Discuss</a:t>
            </a:r>
          </a:p>
          <a:p>
            <a:r>
              <a:rPr lang="en-US" dirty="0"/>
              <a:t>Discuss </a:t>
            </a:r>
            <a:r>
              <a:rPr lang="en-US" i="1" dirty="0"/>
              <a:t>Drosophila</a:t>
            </a:r>
            <a:r>
              <a:rPr lang="en-US" dirty="0"/>
              <a:t> analysis—flies will be placed in the freezer today, unless you instruct me otherwise with your vial(s)</a:t>
            </a:r>
          </a:p>
          <a:p>
            <a:r>
              <a:rPr lang="en-US" dirty="0"/>
              <a:t>Exam 3 returned Friday if possible</a:t>
            </a:r>
          </a:p>
          <a:p>
            <a:r>
              <a:rPr lang="en-US" dirty="0"/>
              <a:t>GFP paper returned Monday</a:t>
            </a:r>
          </a:p>
          <a:p>
            <a:r>
              <a:rPr lang="en-US" dirty="0"/>
              <a:t>Lab 10—linked to the website.</a:t>
            </a:r>
          </a:p>
          <a:p>
            <a:endParaRPr lang="en-US" dirty="0"/>
          </a:p>
          <a:p>
            <a:endParaRPr lang="en-US" dirty="0"/>
          </a:p>
        </p:txBody>
      </p:sp>
    </p:spTree>
    <p:extLst>
      <p:ext uri="{BB962C8B-B14F-4D97-AF65-F5344CB8AC3E}">
        <p14:creationId xmlns:p14="http://schemas.microsoft.com/office/powerpoint/2010/main" val="209746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2D8E9A61-8350-EF49-AF4E-E94984BE1841}"/>
              </a:ext>
            </a:extLst>
          </p:cNvPr>
          <p:cNvSpPr>
            <a:spLocks noGrp="1"/>
          </p:cNvSpPr>
          <p:nvPr>
            <p:ph type="title" idx="4294967295"/>
          </p:nvPr>
        </p:nvSpPr>
        <p:spPr/>
        <p:txBody>
          <a:bodyPr/>
          <a:lstStyle/>
          <a:p>
            <a:r>
              <a:rPr lang="en-US" altLang="en-US"/>
              <a:t>The experiment</a:t>
            </a:r>
          </a:p>
        </p:txBody>
      </p:sp>
      <p:sp>
        <p:nvSpPr>
          <p:cNvPr id="55298" name="Content Placeholder 2">
            <a:extLst>
              <a:ext uri="{FF2B5EF4-FFF2-40B4-BE49-F238E27FC236}">
                <a16:creationId xmlns:a16="http://schemas.microsoft.com/office/drawing/2014/main" id="{682FB9AA-5EDC-EF48-AA9C-C6BB26689C80}"/>
              </a:ext>
            </a:extLst>
          </p:cNvPr>
          <p:cNvSpPr>
            <a:spLocks noGrp="1"/>
          </p:cNvSpPr>
          <p:nvPr>
            <p:ph idx="4294967295"/>
          </p:nvPr>
        </p:nvSpPr>
        <p:spPr/>
        <p:txBody>
          <a:bodyPr/>
          <a:lstStyle/>
          <a:p>
            <a:r>
              <a:rPr lang="en-US" altLang="en-US" i="1"/>
              <a:t>E.coli </a:t>
            </a:r>
            <a:r>
              <a:rPr lang="en-US" altLang="en-US"/>
              <a:t>were grown in 2 types of LB broth.</a:t>
            </a:r>
          </a:p>
          <a:p>
            <a:pPr lvl="1"/>
            <a:r>
              <a:rPr lang="en-US" altLang="en-US"/>
              <a:t>One had Nitrogen-14</a:t>
            </a:r>
          </a:p>
          <a:p>
            <a:pPr lvl="1"/>
            <a:r>
              <a:rPr lang="en-US" altLang="en-US"/>
              <a:t>One had Nitrogen-15</a:t>
            </a:r>
          </a:p>
          <a:p>
            <a:pPr lvl="1">
              <a:buFont typeface="Arial" panose="020B0604020202020204" pitchFamily="34" charset="0"/>
              <a:buNone/>
            </a:pPr>
            <a:endParaRPr lang="en-US" altLang="en-US"/>
          </a:p>
          <a:p>
            <a:pPr lvl="1">
              <a:buFont typeface="Arial" panose="020B0604020202020204" pitchFamily="34" charset="0"/>
              <a:buNone/>
            </a:pPr>
            <a:r>
              <a:rPr lang="en-US" altLang="en-US"/>
              <a:t>Nitrogen will be incorporated into nucleotide bases. DNA with N-15 is heavier, than DNA with N-14 and will sink faster in a centrifuging experiment.</a:t>
            </a:r>
          </a:p>
        </p:txBody>
      </p:sp>
    </p:spTree>
    <p:extLst>
      <p:ext uri="{BB962C8B-B14F-4D97-AF65-F5344CB8AC3E}">
        <p14:creationId xmlns:p14="http://schemas.microsoft.com/office/powerpoint/2010/main" val="65619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a:extLst>
              <a:ext uri="{FF2B5EF4-FFF2-40B4-BE49-F238E27FC236}">
                <a16:creationId xmlns:a16="http://schemas.microsoft.com/office/drawing/2014/main" id="{3CD2418B-8EEF-0C43-A92A-3375263D8815}"/>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11.3</a:t>
            </a:r>
          </a:p>
        </p:txBody>
      </p:sp>
      <p:pic>
        <p:nvPicPr>
          <p:cNvPr id="56322" name="Picture 3">
            <a:extLst>
              <a:ext uri="{FF2B5EF4-FFF2-40B4-BE49-F238E27FC236}">
                <a16:creationId xmlns:a16="http://schemas.microsoft.com/office/drawing/2014/main" id="{715287F9-3B01-AE40-B084-7157AB118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29"/>
          <a:stretch>
            <a:fillRect/>
          </a:stretch>
        </p:blipFill>
        <p:spPr bwMode="auto">
          <a:xfrm>
            <a:off x="1365250" y="1230313"/>
            <a:ext cx="64135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86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a:extLst>
              <a:ext uri="{FF2B5EF4-FFF2-40B4-BE49-F238E27FC236}">
                <a16:creationId xmlns:a16="http://schemas.microsoft.com/office/drawing/2014/main" id="{124FF812-84C4-B84B-962B-569102A1EF51}"/>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11.4</a:t>
            </a:r>
          </a:p>
        </p:txBody>
      </p:sp>
      <p:pic>
        <p:nvPicPr>
          <p:cNvPr id="58370" name="Picture 3">
            <a:extLst>
              <a:ext uri="{FF2B5EF4-FFF2-40B4-BE49-F238E27FC236}">
                <a16:creationId xmlns:a16="http://schemas.microsoft.com/office/drawing/2014/main" id="{A13813AD-A4F3-D64A-B092-76FAC1B31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375"/>
          <a:stretch>
            <a:fillRect/>
          </a:stretch>
        </p:blipFill>
        <p:spPr bwMode="auto">
          <a:xfrm>
            <a:off x="1368425" y="2000250"/>
            <a:ext cx="640715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9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0813F018-E32B-C648-9D73-D8504AEB49AD}"/>
              </a:ext>
            </a:extLst>
          </p:cNvPr>
          <p:cNvSpPr>
            <a:spLocks noGrp="1"/>
          </p:cNvSpPr>
          <p:nvPr>
            <p:ph type="title" idx="4294967295"/>
          </p:nvPr>
        </p:nvSpPr>
        <p:spPr/>
        <p:txBody>
          <a:bodyPr/>
          <a:lstStyle/>
          <a:p>
            <a:endParaRPr lang="en-US" altLang="en-US"/>
          </a:p>
        </p:txBody>
      </p:sp>
      <p:sp>
        <p:nvSpPr>
          <p:cNvPr id="29699" name="Content Placeholder 2">
            <a:extLst>
              <a:ext uri="{FF2B5EF4-FFF2-40B4-BE49-F238E27FC236}">
                <a16:creationId xmlns:a16="http://schemas.microsoft.com/office/drawing/2014/main" id="{71BF31E2-AE43-8E4E-9788-B1077281FC8B}"/>
              </a:ext>
            </a:extLst>
          </p:cNvPr>
          <p:cNvSpPr>
            <a:spLocks noGrp="1"/>
          </p:cNvSpPr>
          <p:nvPr>
            <p:ph idx="4294967295"/>
          </p:nvPr>
        </p:nvSpPr>
        <p:spPr/>
        <p:txBody>
          <a:bodyPr>
            <a:normAutofit fontScale="85000" lnSpcReduction="20000"/>
          </a:bodyPr>
          <a:lstStyle/>
          <a:p>
            <a:pPr>
              <a:defRPr/>
            </a:pPr>
            <a:r>
              <a:rPr lang="en-US" dirty="0">
                <a:ea typeface="MS PGothic" charset="0"/>
              </a:rPr>
              <a:t>The fact that the DNA was of intermediate weight after 1 round of replication supported the semi-conservative mechanism.</a:t>
            </a:r>
          </a:p>
          <a:p>
            <a:pPr>
              <a:defRPr/>
            </a:pPr>
            <a:endParaRPr lang="en-US" dirty="0">
              <a:ea typeface="MS PGothic" charset="0"/>
            </a:endParaRPr>
          </a:p>
          <a:p>
            <a:pPr>
              <a:defRPr/>
            </a:pPr>
            <a:r>
              <a:rPr lang="en-US" dirty="0">
                <a:ea typeface="MS PGothic" charset="0"/>
              </a:rPr>
              <a:t>Why did the original DNA band disappear?  Why did a lighter band begin to accumulate?</a:t>
            </a:r>
          </a:p>
          <a:p>
            <a:pPr>
              <a:defRPr/>
            </a:pPr>
            <a:endParaRPr lang="en-US" dirty="0">
              <a:ea typeface="MS PGothic" charset="0"/>
            </a:endParaRPr>
          </a:p>
          <a:p>
            <a:pPr>
              <a:defRPr/>
            </a:pPr>
            <a:r>
              <a:rPr lang="en-US" dirty="0">
                <a:ea typeface="MS PGothic" charset="0"/>
              </a:rPr>
              <a:t>What might you expect after 2 rounds? 3 rounds? 100 rounds? Sketch the outcome using the same type of figure. </a:t>
            </a:r>
          </a:p>
          <a:p>
            <a:pPr>
              <a:defRPr/>
            </a:pPr>
            <a:r>
              <a:rPr lang="en-US" dirty="0">
                <a:ea typeface="MS PGothic" charset="0"/>
              </a:rPr>
              <a:t>What would the result have looked like if DNA was replicated in a completely conservative manner?</a:t>
            </a:r>
          </a:p>
        </p:txBody>
      </p:sp>
    </p:spTree>
    <p:extLst>
      <p:ext uri="{BB962C8B-B14F-4D97-AF65-F5344CB8AC3E}">
        <p14:creationId xmlns:p14="http://schemas.microsoft.com/office/powerpoint/2010/main" val="280131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6A23FD-50C0-9F47-B8E4-D2B89D2BB958}"/>
              </a:ext>
            </a:extLst>
          </p:cNvPr>
          <p:cNvSpPr>
            <a:spLocks noGrp="1"/>
          </p:cNvSpPr>
          <p:nvPr>
            <p:ph type="title" idx="4294967295"/>
          </p:nvPr>
        </p:nvSpPr>
        <p:spPr/>
        <p:txBody>
          <a:bodyPr/>
          <a:lstStyle/>
          <a:p>
            <a:endParaRPr lang="en-US" altLang="en-US"/>
          </a:p>
        </p:txBody>
      </p:sp>
      <p:sp>
        <p:nvSpPr>
          <p:cNvPr id="61442" name="Rectangle 3">
            <a:extLst>
              <a:ext uri="{FF2B5EF4-FFF2-40B4-BE49-F238E27FC236}">
                <a16:creationId xmlns:a16="http://schemas.microsoft.com/office/drawing/2014/main" id="{AA361DBF-2383-664E-AAB6-D290E1D02EC5}"/>
              </a:ext>
            </a:extLst>
          </p:cNvPr>
          <p:cNvSpPr>
            <a:spLocks noGrp="1"/>
          </p:cNvSpPr>
          <p:nvPr>
            <p:ph type="body" idx="4294967295"/>
          </p:nvPr>
        </p:nvSpPr>
        <p:spPr/>
        <p:txBody>
          <a:bodyPr/>
          <a:lstStyle/>
          <a:p>
            <a:r>
              <a:rPr lang="en-US" altLang="en-US" sz="2400"/>
              <a:t>Others added support for M-S experiment.</a:t>
            </a:r>
          </a:p>
          <a:p>
            <a:pPr lvl="1"/>
            <a:r>
              <a:rPr lang="en-US" altLang="en-US" sz="2400"/>
              <a:t>Taylor, Woods, Hughes</a:t>
            </a:r>
          </a:p>
          <a:p>
            <a:pPr lvl="2"/>
            <a:r>
              <a:rPr lang="en-US" altLang="en-US"/>
              <a:t>Also used radiolabeling of DNA, but looked at chromosomes microscopically.  After radioisotope is removed and several rounds of replication, can observe that one chromatid  of some of the chromosomes remains labeled, while other chromatid  is not.</a:t>
            </a:r>
          </a:p>
        </p:txBody>
      </p:sp>
    </p:spTree>
    <p:extLst>
      <p:ext uri="{BB962C8B-B14F-4D97-AF65-F5344CB8AC3E}">
        <p14:creationId xmlns:p14="http://schemas.microsoft.com/office/powerpoint/2010/main" val="153402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a:extLst>
              <a:ext uri="{FF2B5EF4-FFF2-40B4-BE49-F238E27FC236}">
                <a16:creationId xmlns:a16="http://schemas.microsoft.com/office/drawing/2014/main" id="{138AC891-6EA5-A545-806E-63B58DDBDDA4}"/>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11.5b</a:t>
            </a:r>
          </a:p>
        </p:txBody>
      </p:sp>
      <p:pic>
        <p:nvPicPr>
          <p:cNvPr id="62466" name="Picture 3">
            <a:extLst>
              <a:ext uri="{FF2B5EF4-FFF2-40B4-BE49-F238E27FC236}">
                <a16:creationId xmlns:a16="http://schemas.microsoft.com/office/drawing/2014/main" id="{0431D0D9-A723-BE48-83F7-E8CCCA15A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05"/>
          <a:stretch>
            <a:fillRect/>
          </a:stretch>
        </p:blipFill>
        <p:spPr bwMode="auto">
          <a:xfrm>
            <a:off x="1373188" y="1350963"/>
            <a:ext cx="63976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14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40B2CD1-1EC9-2F4F-9CFC-559FB11F97C7}"/>
              </a:ext>
            </a:extLst>
          </p:cNvPr>
          <p:cNvSpPr>
            <a:spLocks noGrp="1"/>
          </p:cNvSpPr>
          <p:nvPr>
            <p:ph type="title"/>
          </p:nvPr>
        </p:nvSpPr>
        <p:spPr/>
        <p:txBody>
          <a:bodyPr>
            <a:normAutofit fontScale="90000"/>
          </a:bodyPr>
          <a:lstStyle/>
          <a:p>
            <a:pPr>
              <a:defRPr/>
            </a:pPr>
            <a:r>
              <a:rPr lang="en-US" dirty="0">
                <a:ea typeface="MS PGothic" charset="0"/>
              </a:rPr>
              <a:t>A closer look at DNA replication…</a:t>
            </a:r>
            <a:br>
              <a:rPr lang="en-US" dirty="0">
                <a:ea typeface="MS PGothic" charset="0"/>
              </a:rPr>
            </a:br>
            <a:r>
              <a:rPr lang="en-US" dirty="0">
                <a:ea typeface="MS PGothic" charset="0"/>
              </a:rPr>
              <a:t>What occurs at the molecular level?</a:t>
            </a:r>
            <a:br>
              <a:rPr lang="en-US" dirty="0">
                <a:ea typeface="MS PGothic" charset="0"/>
              </a:rPr>
            </a:br>
            <a:endParaRPr lang="en-US" dirty="0">
              <a:ea typeface="MS PGothic" charset="0"/>
            </a:endParaRPr>
          </a:p>
        </p:txBody>
      </p:sp>
      <p:sp>
        <p:nvSpPr>
          <p:cNvPr id="64514" name="Rectangle 3">
            <a:extLst>
              <a:ext uri="{FF2B5EF4-FFF2-40B4-BE49-F238E27FC236}">
                <a16:creationId xmlns:a16="http://schemas.microsoft.com/office/drawing/2014/main" id="{3692AA06-A6BD-D047-96D3-18490BDB7D2C}"/>
              </a:ext>
            </a:extLst>
          </p:cNvPr>
          <p:cNvSpPr>
            <a:spLocks noGrp="1"/>
          </p:cNvSpPr>
          <p:nvPr>
            <p:ph type="body" idx="1"/>
          </p:nvPr>
        </p:nvSpPr>
        <p:spPr/>
        <p:txBody>
          <a:bodyPr/>
          <a:lstStyle/>
          <a:p>
            <a:r>
              <a:rPr lang="en-US" altLang="en-US"/>
              <a:t>In 1957 Arthur Kornberg provided first evidence of a DNA replicating enzyme.  Isolated it from </a:t>
            </a:r>
            <a:r>
              <a:rPr lang="en-US" altLang="en-US" i="1"/>
              <a:t>E. coli</a:t>
            </a:r>
          </a:p>
          <a:p>
            <a:endParaRPr lang="en-US" altLang="en-US" i="1"/>
          </a:p>
          <a:p>
            <a:pPr lvl="1"/>
            <a:r>
              <a:rPr lang="en-US" altLang="en-US"/>
              <a:t>Called it </a:t>
            </a:r>
            <a:r>
              <a:rPr lang="en-US" altLang="en-US" b="1" u="sng"/>
              <a:t>DNA polymerase</a:t>
            </a:r>
            <a:r>
              <a:rPr lang="en-US" altLang="en-US"/>
              <a:t> because it seemed to be able to link nucleotides to create a nucleotide polymer.</a:t>
            </a:r>
            <a:endParaRPr lang="en-US" altLang="en-US" b="1" u="sng"/>
          </a:p>
        </p:txBody>
      </p:sp>
    </p:spTree>
    <p:extLst>
      <p:ext uri="{BB962C8B-B14F-4D97-AF65-F5344CB8AC3E}">
        <p14:creationId xmlns:p14="http://schemas.microsoft.com/office/powerpoint/2010/main" val="287217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22DC5E80-3186-7F47-BDDF-299B76FB94EE}"/>
              </a:ext>
            </a:extLst>
          </p:cNvPr>
          <p:cNvSpPr>
            <a:spLocks noGrp="1"/>
          </p:cNvSpPr>
          <p:nvPr>
            <p:ph type="title"/>
          </p:nvPr>
        </p:nvSpPr>
        <p:spPr/>
        <p:txBody>
          <a:bodyPr/>
          <a:lstStyle/>
          <a:p>
            <a:r>
              <a:rPr lang="en-US" altLang="en-US" sz="3000"/>
              <a:t>Kornberg needed to add provide this enzyme with:</a:t>
            </a:r>
            <a:br>
              <a:rPr lang="en-US" altLang="en-US" sz="3000"/>
            </a:br>
            <a:endParaRPr lang="en-US" altLang="en-US" sz="3000"/>
          </a:p>
        </p:txBody>
      </p:sp>
      <p:sp>
        <p:nvSpPr>
          <p:cNvPr id="65538" name="Rectangle 3">
            <a:extLst>
              <a:ext uri="{FF2B5EF4-FFF2-40B4-BE49-F238E27FC236}">
                <a16:creationId xmlns:a16="http://schemas.microsoft.com/office/drawing/2014/main" id="{ED4D704C-99F9-C640-B327-119B21B66F91}"/>
              </a:ext>
            </a:extLst>
          </p:cNvPr>
          <p:cNvSpPr>
            <a:spLocks noGrp="1"/>
          </p:cNvSpPr>
          <p:nvPr>
            <p:ph type="body" idx="1"/>
          </p:nvPr>
        </p:nvSpPr>
        <p:spPr/>
        <p:txBody>
          <a:bodyPr/>
          <a:lstStyle/>
          <a:p>
            <a:pPr marL="457200" indent="-457200">
              <a:buFont typeface="Arial" panose="020B0604020202020204" pitchFamily="34" charset="0"/>
              <a:buAutoNum type="arabicPeriod"/>
            </a:pPr>
            <a:r>
              <a:rPr lang="en-US" altLang="en-US"/>
              <a:t>Existing DNA molecule to copy (now called the template)</a:t>
            </a:r>
          </a:p>
          <a:p>
            <a:pPr marL="457200" indent="-457200">
              <a:buFont typeface="Arial" panose="020B0604020202020204" pitchFamily="34" charset="0"/>
              <a:buAutoNum type="arabicPeriod"/>
            </a:pPr>
            <a:r>
              <a:rPr lang="en-US" altLang="en-US"/>
              <a:t> DNA building blocks---nucleotides</a:t>
            </a:r>
          </a:p>
          <a:p>
            <a:pPr marL="457200" indent="-457200">
              <a:buFont typeface="Arial" panose="020B0604020202020204" pitchFamily="34" charset="0"/>
              <a:buNone/>
            </a:pPr>
            <a:r>
              <a:rPr lang="en-US" altLang="en-US"/>
              <a:t>	-tri-phosphate forms (dTTP, dATP, dCTP, dGTP)  together, referred to as d</a:t>
            </a:r>
            <a:r>
              <a:rPr lang="en-US" altLang="en-US" b="1"/>
              <a:t>N</a:t>
            </a:r>
            <a:r>
              <a:rPr lang="en-US" altLang="en-US"/>
              <a:t>TPs.</a:t>
            </a:r>
          </a:p>
          <a:p>
            <a:pPr marL="457200" indent="-457200">
              <a:buFont typeface="Arial" panose="020B0604020202020204" pitchFamily="34" charset="0"/>
              <a:buNone/>
            </a:pPr>
            <a:r>
              <a:rPr lang="en-US" altLang="en-US"/>
              <a:t>N=any of the 4 deoxyribonucleotides.</a:t>
            </a:r>
          </a:p>
        </p:txBody>
      </p:sp>
    </p:spTree>
    <p:extLst>
      <p:ext uri="{BB962C8B-B14F-4D97-AF65-F5344CB8AC3E}">
        <p14:creationId xmlns:p14="http://schemas.microsoft.com/office/powerpoint/2010/main" val="389366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6E295E4D-BBAA-4B4D-981C-4D170A0ACEBF}"/>
              </a:ext>
            </a:extLst>
          </p:cNvPr>
          <p:cNvSpPr>
            <a:spLocks noGrp="1"/>
          </p:cNvSpPr>
          <p:nvPr>
            <p:ph type="title"/>
          </p:nvPr>
        </p:nvSpPr>
        <p:spPr/>
        <p:txBody>
          <a:bodyPr/>
          <a:lstStyle/>
          <a:p>
            <a:endParaRPr lang="en-US" altLang="en-US"/>
          </a:p>
        </p:txBody>
      </p:sp>
      <p:sp>
        <p:nvSpPr>
          <p:cNvPr id="66562" name="Rectangle 3">
            <a:extLst>
              <a:ext uri="{FF2B5EF4-FFF2-40B4-BE49-F238E27FC236}">
                <a16:creationId xmlns:a16="http://schemas.microsoft.com/office/drawing/2014/main" id="{26B9BBED-1B1C-8344-A3FB-03C2151EE284}"/>
              </a:ext>
            </a:extLst>
          </p:cNvPr>
          <p:cNvSpPr>
            <a:spLocks noGrp="1"/>
          </p:cNvSpPr>
          <p:nvPr>
            <p:ph type="body" idx="1"/>
          </p:nvPr>
        </p:nvSpPr>
        <p:spPr/>
        <p:txBody>
          <a:bodyPr/>
          <a:lstStyle/>
          <a:p>
            <a:r>
              <a:rPr lang="en-US" altLang="en-US"/>
              <a:t>Enzyme called DNA polymerase I---first one to be isolated.  Now know that </a:t>
            </a:r>
            <a:r>
              <a:rPr lang="en-US" altLang="en-US" i="1"/>
              <a:t>E. coli</a:t>
            </a:r>
            <a:r>
              <a:rPr lang="en-US" altLang="en-US"/>
              <a:t> makes</a:t>
            </a:r>
          </a:p>
          <a:p>
            <a:pPr>
              <a:buFont typeface="Arial" panose="020B0604020202020204" pitchFamily="34" charset="0"/>
              <a:buNone/>
            </a:pPr>
            <a:r>
              <a:rPr lang="en-US" altLang="en-US"/>
              <a:t>I</a:t>
            </a:r>
          </a:p>
          <a:p>
            <a:pPr>
              <a:buFont typeface="Arial" panose="020B0604020202020204" pitchFamily="34" charset="0"/>
              <a:buNone/>
            </a:pPr>
            <a:r>
              <a:rPr lang="en-US" altLang="en-US"/>
              <a:t>II</a:t>
            </a:r>
          </a:p>
          <a:p>
            <a:pPr>
              <a:buFont typeface="Arial" panose="020B0604020202020204" pitchFamily="34" charset="0"/>
              <a:buNone/>
            </a:pPr>
            <a:r>
              <a:rPr lang="en-US" altLang="en-US"/>
              <a:t>III</a:t>
            </a:r>
          </a:p>
          <a:p>
            <a:pPr>
              <a:buFont typeface="Arial" panose="020B0604020202020204" pitchFamily="34" charset="0"/>
              <a:buNone/>
            </a:pPr>
            <a:r>
              <a:rPr lang="en-US" altLang="en-US"/>
              <a:t>IV</a:t>
            </a:r>
          </a:p>
          <a:p>
            <a:pPr>
              <a:buFont typeface="Arial" panose="020B0604020202020204" pitchFamily="34" charset="0"/>
              <a:buNone/>
            </a:pPr>
            <a:r>
              <a:rPr lang="en-US" altLang="en-US"/>
              <a:t>V</a:t>
            </a:r>
          </a:p>
        </p:txBody>
      </p:sp>
    </p:spTree>
    <p:extLst>
      <p:ext uri="{BB962C8B-B14F-4D97-AF65-F5344CB8AC3E}">
        <p14:creationId xmlns:p14="http://schemas.microsoft.com/office/powerpoint/2010/main" val="111949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FBA5E41C-93B5-4C45-9E17-2EA94685216B}"/>
              </a:ext>
            </a:extLst>
          </p:cNvPr>
          <p:cNvSpPr>
            <a:spLocks noGrp="1"/>
          </p:cNvSpPr>
          <p:nvPr>
            <p:ph type="title"/>
          </p:nvPr>
        </p:nvSpPr>
        <p:spPr/>
        <p:txBody>
          <a:bodyPr/>
          <a:lstStyle/>
          <a:p>
            <a:r>
              <a:rPr lang="en-US" altLang="en-US"/>
              <a:t>Kornberg</a:t>
            </a:r>
            <a:r>
              <a:rPr lang="ja-JP" altLang="en-US"/>
              <a:t>’</a:t>
            </a:r>
            <a:r>
              <a:rPr lang="en-US" altLang="ja-JP"/>
              <a:t>s discovery…</a:t>
            </a:r>
            <a:endParaRPr lang="en-US" altLang="en-US"/>
          </a:p>
        </p:txBody>
      </p:sp>
      <p:sp>
        <p:nvSpPr>
          <p:cNvPr id="67586" name="Rectangle 3">
            <a:extLst>
              <a:ext uri="{FF2B5EF4-FFF2-40B4-BE49-F238E27FC236}">
                <a16:creationId xmlns:a16="http://schemas.microsoft.com/office/drawing/2014/main" id="{7FCBCC4B-779E-3E4E-B833-1A71157C7E88}"/>
              </a:ext>
            </a:extLst>
          </p:cNvPr>
          <p:cNvSpPr>
            <a:spLocks noGrp="1"/>
          </p:cNvSpPr>
          <p:nvPr>
            <p:ph type="body" idx="1"/>
          </p:nvPr>
        </p:nvSpPr>
        <p:spPr/>
        <p:txBody>
          <a:bodyPr/>
          <a:lstStyle/>
          <a:p>
            <a:r>
              <a:rPr lang="en-US" altLang="en-US"/>
              <a:t>Enzyme called DNA polymerase I---first one to be isolated.  Now know that </a:t>
            </a:r>
            <a:r>
              <a:rPr lang="en-US" altLang="en-US" i="1"/>
              <a:t>E. coli</a:t>
            </a:r>
            <a:r>
              <a:rPr lang="en-US" altLang="en-US"/>
              <a:t> makes</a:t>
            </a:r>
          </a:p>
          <a:p>
            <a:pPr>
              <a:buFont typeface="Arial" panose="020B0604020202020204" pitchFamily="34" charset="0"/>
              <a:buNone/>
            </a:pPr>
            <a:r>
              <a:rPr lang="en-US" altLang="en-US"/>
              <a:t>I</a:t>
            </a:r>
          </a:p>
          <a:p>
            <a:pPr>
              <a:buFont typeface="Arial" panose="020B0604020202020204" pitchFamily="34" charset="0"/>
              <a:buNone/>
            </a:pPr>
            <a:r>
              <a:rPr lang="en-US" altLang="en-US"/>
              <a:t>II</a:t>
            </a:r>
          </a:p>
          <a:p>
            <a:pPr>
              <a:buFont typeface="Arial" panose="020B0604020202020204" pitchFamily="34" charset="0"/>
              <a:buNone/>
            </a:pPr>
            <a:r>
              <a:rPr lang="en-US" altLang="en-US" b="1">
                <a:solidFill>
                  <a:srgbClr val="FF0000"/>
                </a:solidFill>
              </a:rPr>
              <a:t>III</a:t>
            </a:r>
            <a:r>
              <a:rPr lang="en-US" altLang="en-US"/>
              <a:t>---actually the enzyme that does most of the DNA synthesis in </a:t>
            </a:r>
            <a:r>
              <a:rPr lang="en-US" altLang="en-US" i="1"/>
              <a:t>E. coli</a:t>
            </a:r>
          </a:p>
          <a:p>
            <a:pPr>
              <a:buFont typeface="Arial" panose="020B0604020202020204" pitchFamily="34" charset="0"/>
              <a:buNone/>
            </a:pPr>
            <a:r>
              <a:rPr lang="en-US" altLang="en-US"/>
              <a:t>IV</a:t>
            </a:r>
          </a:p>
          <a:p>
            <a:pPr>
              <a:buFont typeface="Arial" panose="020B0604020202020204" pitchFamily="34" charset="0"/>
              <a:buNone/>
            </a:pPr>
            <a:r>
              <a:rPr lang="en-US" altLang="en-US"/>
              <a:t>V</a:t>
            </a:r>
          </a:p>
        </p:txBody>
      </p:sp>
    </p:spTree>
    <p:extLst>
      <p:ext uri="{BB962C8B-B14F-4D97-AF65-F5344CB8AC3E}">
        <p14:creationId xmlns:p14="http://schemas.microsoft.com/office/powerpoint/2010/main" val="137851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14EE2DD-C144-634D-8B16-5D1722ACA063}"/>
              </a:ext>
            </a:extLst>
          </p:cNvPr>
          <p:cNvSpPr>
            <a:spLocks noGrp="1"/>
          </p:cNvSpPr>
          <p:nvPr>
            <p:ph type="title" idx="4294967295"/>
          </p:nvPr>
        </p:nvSpPr>
        <p:spPr/>
        <p:txBody>
          <a:bodyPr/>
          <a:lstStyle/>
          <a:p>
            <a:pPr eaLnBrk="1" hangingPunct="1"/>
            <a:r>
              <a:rPr lang="en-US" altLang="en-US" dirty="0"/>
              <a:t>Where were we? </a:t>
            </a:r>
          </a:p>
        </p:txBody>
      </p:sp>
      <p:sp>
        <p:nvSpPr>
          <p:cNvPr id="32770" name="Content Placeholder 2">
            <a:extLst>
              <a:ext uri="{FF2B5EF4-FFF2-40B4-BE49-F238E27FC236}">
                <a16:creationId xmlns:a16="http://schemas.microsoft.com/office/drawing/2014/main" id="{D0163BC7-7DF1-3C4F-B916-C9E74DA3A8DD}"/>
              </a:ext>
            </a:extLst>
          </p:cNvPr>
          <p:cNvSpPr>
            <a:spLocks noGrp="1"/>
          </p:cNvSpPr>
          <p:nvPr>
            <p:ph idx="4294967295"/>
          </p:nvPr>
        </p:nvSpPr>
        <p:spPr/>
        <p:txBody>
          <a:bodyPr/>
          <a:lstStyle/>
          <a:p>
            <a:pPr eaLnBrk="1" hangingPunct="1"/>
            <a:r>
              <a:rPr lang="en-US" altLang="en-US" dirty="0"/>
              <a:t>DNA structure</a:t>
            </a:r>
          </a:p>
          <a:p>
            <a:pPr eaLnBrk="1" hangingPunct="1"/>
            <a:r>
              <a:rPr lang="en-US" altLang="en-US" dirty="0"/>
              <a:t>DNA replication</a:t>
            </a:r>
          </a:p>
        </p:txBody>
      </p:sp>
    </p:spTree>
    <p:extLst>
      <p:ext uri="{BB962C8B-B14F-4D97-AF65-F5344CB8AC3E}">
        <p14:creationId xmlns:p14="http://schemas.microsoft.com/office/powerpoint/2010/main" val="214779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1C50A2F7-4F7E-6749-85BE-2D64ADF8CCB3}"/>
              </a:ext>
            </a:extLst>
          </p:cNvPr>
          <p:cNvSpPr>
            <a:spLocks noGrp="1"/>
          </p:cNvSpPr>
          <p:nvPr>
            <p:ph type="title"/>
          </p:nvPr>
        </p:nvSpPr>
        <p:spPr/>
        <p:txBody>
          <a:bodyPr/>
          <a:lstStyle/>
          <a:p>
            <a:r>
              <a:rPr lang="en-US" altLang="en-US"/>
              <a:t>DNA replication…</a:t>
            </a:r>
          </a:p>
        </p:txBody>
      </p:sp>
      <p:sp>
        <p:nvSpPr>
          <p:cNvPr id="68610" name="Rectangle 3">
            <a:extLst>
              <a:ext uri="{FF2B5EF4-FFF2-40B4-BE49-F238E27FC236}">
                <a16:creationId xmlns:a16="http://schemas.microsoft.com/office/drawing/2014/main" id="{C6435A24-E77D-D34B-9333-C123C7E51B93}"/>
              </a:ext>
            </a:extLst>
          </p:cNvPr>
          <p:cNvSpPr>
            <a:spLocks noGrp="1"/>
          </p:cNvSpPr>
          <p:nvPr>
            <p:ph type="body" idx="1"/>
          </p:nvPr>
        </p:nvSpPr>
        <p:spPr/>
        <p:txBody>
          <a:bodyPr/>
          <a:lstStyle/>
          <a:p>
            <a:r>
              <a:rPr lang="en-US" altLang="en-US"/>
              <a:t>Kornberg</a:t>
            </a:r>
            <a:r>
              <a:rPr lang="ja-JP" altLang="en-US"/>
              <a:t>’</a:t>
            </a:r>
            <a:r>
              <a:rPr lang="en-US" altLang="ja-JP"/>
              <a:t>s DNA polymerase I (and all DNA polymerases)  link nucleotides in a 5</a:t>
            </a:r>
            <a:r>
              <a:rPr lang="ja-JP" altLang="en-US"/>
              <a:t>’</a:t>
            </a:r>
            <a:r>
              <a:rPr lang="en-US" altLang="ja-JP"/>
              <a:t>           3</a:t>
            </a:r>
            <a:r>
              <a:rPr lang="ja-JP" altLang="en-US"/>
              <a:t>’</a:t>
            </a:r>
            <a:r>
              <a:rPr lang="en-US" altLang="ja-JP"/>
              <a:t> direction.</a:t>
            </a:r>
          </a:p>
          <a:p>
            <a:endParaRPr lang="en-US" altLang="en-US"/>
          </a:p>
          <a:p>
            <a:r>
              <a:rPr lang="en-US" altLang="en-US"/>
              <a:t>Nucleoside triphosphates  (dNTPs) are hydrolzyed to nucleoside monophosphates (dMTPs) with the release of inorganic phosphate.</a:t>
            </a:r>
          </a:p>
        </p:txBody>
      </p:sp>
      <p:cxnSp>
        <p:nvCxnSpPr>
          <p:cNvPr id="5" name="Straight Arrow Connector 4">
            <a:extLst>
              <a:ext uri="{FF2B5EF4-FFF2-40B4-BE49-F238E27FC236}">
                <a16:creationId xmlns:a16="http://schemas.microsoft.com/office/drawing/2014/main" id="{0170D081-2E3A-D942-A94A-4EB3FEFACC70}"/>
              </a:ext>
            </a:extLst>
          </p:cNvPr>
          <p:cNvCxnSpPr/>
          <p:nvPr/>
        </p:nvCxnSpPr>
        <p:spPr>
          <a:xfrm>
            <a:off x="2881313" y="2686050"/>
            <a:ext cx="5715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5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0">
            <a:extLst>
              <a:ext uri="{FF2B5EF4-FFF2-40B4-BE49-F238E27FC236}">
                <a16:creationId xmlns:a16="http://schemas.microsoft.com/office/drawing/2014/main" id="{14B1B2A8-7684-B64C-83B7-0549EE3D9616}"/>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11.8</a:t>
            </a:r>
          </a:p>
        </p:txBody>
      </p:sp>
      <p:pic>
        <p:nvPicPr>
          <p:cNvPr id="69634" name="Picture 11">
            <a:extLst>
              <a:ext uri="{FF2B5EF4-FFF2-40B4-BE49-F238E27FC236}">
                <a16:creationId xmlns:a16="http://schemas.microsoft.com/office/drawing/2014/main" id="{F5605F56-7E96-C540-B482-36AF057CB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716"/>
          <a:stretch>
            <a:fillRect/>
          </a:stretch>
        </p:blipFill>
        <p:spPr bwMode="auto">
          <a:xfrm>
            <a:off x="1368425" y="1870075"/>
            <a:ext cx="64071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78C6F359-798B-AE4C-8798-A9F9F0EF01CF}"/>
              </a:ext>
            </a:extLst>
          </p:cNvPr>
          <p:cNvSpPr>
            <a:spLocks noGrp="1"/>
          </p:cNvSpPr>
          <p:nvPr>
            <p:ph type="title"/>
          </p:nvPr>
        </p:nvSpPr>
        <p:spPr/>
        <p:txBody>
          <a:bodyPr/>
          <a:lstStyle/>
          <a:p>
            <a:endParaRPr lang="en-US" altLang="en-US"/>
          </a:p>
        </p:txBody>
      </p:sp>
      <p:sp>
        <p:nvSpPr>
          <p:cNvPr id="71682" name="Rectangle 3">
            <a:extLst>
              <a:ext uri="{FF2B5EF4-FFF2-40B4-BE49-F238E27FC236}">
                <a16:creationId xmlns:a16="http://schemas.microsoft.com/office/drawing/2014/main" id="{D16210D3-2BE8-754E-8FBF-79691F67CA3C}"/>
              </a:ext>
            </a:extLst>
          </p:cNvPr>
          <p:cNvSpPr>
            <a:spLocks noGrp="1"/>
          </p:cNvSpPr>
          <p:nvPr>
            <p:ph type="body" idx="1"/>
          </p:nvPr>
        </p:nvSpPr>
        <p:spPr/>
        <p:txBody>
          <a:bodyPr/>
          <a:lstStyle/>
          <a:p>
            <a:r>
              <a:rPr lang="en-US" altLang="en-US"/>
              <a:t>Now realize that DNA polymerases can only extend existing stretch of DNA.  Cannot start a new strand from scratch.</a:t>
            </a:r>
          </a:p>
          <a:p>
            <a:endParaRPr lang="en-US" altLang="en-US"/>
          </a:p>
          <a:p>
            <a:pPr lvl="1"/>
            <a:r>
              <a:rPr lang="en-US" altLang="en-US"/>
              <a:t>DNA polymerases require a nucleic acid </a:t>
            </a:r>
            <a:r>
              <a:rPr lang="ja-JP" altLang="en-US"/>
              <a:t>“</a:t>
            </a:r>
            <a:r>
              <a:rPr lang="en-US" altLang="ja-JP"/>
              <a:t>primer</a:t>
            </a:r>
            <a:r>
              <a:rPr lang="ja-JP" altLang="en-US"/>
              <a:t>”</a:t>
            </a:r>
            <a:r>
              <a:rPr lang="en-US" altLang="ja-JP"/>
              <a:t>.</a:t>
            </a:r>
          </a:p>
          <a:p>
            <a:pPr lvl="2"/>
            <a:r>
              <a:rPr lang="en-US" altLang="en-US"/>
              <a:t>In cells this primer is a short stretch of RNA (made by an RNA polymerase).  In in vitro replication the primer can be RNA or DNA.</a:t>
            </a:r>
          </a:p>
          <a:p>
            <a:endParaRPr lang="en-US" altLang="en-US"/>
          </a:p>
          <a:p>
            <a:pPr lvl="1"/>
            <a:endParaRPr lang="en-US" altLang="en-US"/>
          </a:p>
        </p:txBody>
      </p:sp>
    </p:spTree>
    <p:extLst>
      <p:ext uri="{BB962C8B-B14F-4D97-AF65-F5344CB8AC3E}">
        <p14:creationId xmlns:p14="http://schemas.microsoft.com/office/powerpoint/2010/main" val="65839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0">
            <a:extLst>
              <a:ext uri="{FF2B5EF4-FFF2-40B4-BE49-F238E27FC236}">
                <a16:creationId xmlns:a16="http://schemas.microsoft.com/office/drawing/2014/main" id="{189E64FA-13CB-9040-B75B-FFFDFF899950}"/>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11.8</a:t>
            </a:r>
          </a:p>
        </p:txBody>
      </p:sp>
      <p:pic>
        <p:nvPicPr>
          <p:cNvPr id="72706" name="Picture 11">
            <a:extLst>
              <a:ext uri="{FF2B5EF4-FFF2-40B4-BE49-F238E27FC236}">
                <a16:creationId xmlns:a16="http://schemas.microsoft.com/office/drawing/2014/main" id="{C220C43B-EE57-A34C-B9B5-14B4105D7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716"/>
          <a:stretch>
            <a:fillRect/>
          </a:stretch>
        </p:blipFill>
        <p:spPr bwMode="auto">
          <a:xfrm>
            <a:off x="1368425" y="1870075"/>
            <a:ext cx="64071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4">
            <a:extLst>
              <a:ext uri="{FF2B5EF4-FFF2-40B4-BE49-F238E27FC236}">
                <a16:creationId xmlns:a16="http://schemas.microsoft.com/office/drawing/2014/main" id="{F982CA0B-DA6C-C84B-B688-A8772A6E0CE1}"/>
              </a:ext>
            </a:extLst>
          </p:cNvPr>
          <p:cNvSpPr txBox="1">
            <a:spLocks noChangeArrowheads="1"/>
          </p:cNvSpPr>
          <p:nvPr/>
        </p:nvSpPr>
        <p:spPr bwMode="auto">
          <a:xfrm>
            <a:off x="1943100" y="142875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b="1"/>
              <a:t>DNA polymerases require a free 3</a:t>
            </a:r>
            <a:r>
              <a:rPr lang="ja-JP" altLang="en-US" b="1"/>
              <a:t>’</a:t>
            </a:r>
            <a:r>
              <a:rPr lang="en-US" altLang="ja-JP" b="1">
                <a:cs typeface="Arial" panose="020B0604020202020204" pitchFamily="34" charset="0"/>
              </a:rPr>
              <a:t>0H group.</a:t>
            </a:r>
            <a:endParaRPr lang="en-US" altLang="en-US" b="1">
              <a:cs typeface="Arial" panose="020B0604020202020204" pitchFamily="34" charset="0"/>
            </a:endParaRPr>
          </a:p>
        </p:txBody>
      </p:sp>
      <p:sp>
        <p:nvSpPr>
          <p:cNvPr id="72708" name="Oval 5">
            <a:extLst>
              <a:ext uri="{FF2B5EF4-FFF2-40B4-BE49-F238E27FC236}">
                <a16:creationId xmlns:a16="http://schemas.microsoft.com/office/drawing/2014/main" id="{BBEE0D32-5DE6-E944-A784-169F69874005}"/>
              </a:ext>
            </a:extLst>
          </p:cNvPr>
          <p:cNvSpPr>
            <a:spLocks noChangeArrowheads="1"/>
          </p:cNvSpPr>
          <p:nvPr/>
        </p:nvSpPr>
        <p:spPr bwMode="auto">
          <a:xfrm>
            <a:off x="5772150" y="4114800"/>
            <a:ext cx="914400" cy="7429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40719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ACFB3DB8-5D25-8B44-BE53-C58FE20A4F97}"/>
              </a:ext>
            </a:extLst>
          </p:cNvPr>
          <p:cNvSpPr>
            <a:spLocks noGrp="1"/>
          </p:cNvSpPr>
          <p:nvPr>
            <p:ph type="title"/>
          </p:nvPr>
        </p:nvSpPr>
        <p:spPr/>
        <p:txBody>
          <a:bodyPr/>
          <a:lstStyle/>
          <a:p>
            <a:r>
              <a:rPr lang="en-US" altLang="en-US" sz="3000"/>
              <a:t>Where does a DNA molecule begin its replication?...</a:t>
            </a:r>
          </a:p>
        </p:txBody>
      </p:sp>
      <p:sp>
        <p:nvSpPr>
          <p:cNvPr id="74754" name="Rectangle 3">
            <a:extLst>
              <a:ext uri="{FF2B5EF4-FFF2-40B4-BE49-F238E27FC236}">
                <a16:creationId xmlns:a16="http://schemas.microsoft.com/office/drawing/2014/main" id="{D5A3E8C7-CD20-DD41-9DF0-44ABE917A8DE}"/>
              </a:ext>
            </a:extLst>
          </p:cNvPr>
          <p:cNvSpPr>
            <a:spLocks noGrp="1"/>
          </p:cNvSpPr>
          <p:nvPr>
            <p:ph type="body" idx="1"/>
          </p:nvPr>
        </p:nvSpPr>
        <p:spPr/>
        <p:txBody>
          <a:bodyPr/>
          <a:lstStyle/>
          <a:p>
            <a:r>
              <a:rPr lang="en-US" altLang="en-US"/>
              <a:t>Specific regions of chromosome are recognized by proteins that help open the helix and expose each strand.</a:t>
            </a:r>
          </a:p>
          <a:p>
            <a:endParaRPr lang="en-US" altLang="en-US"/>
          </a:p>
          <a:p>
            <a:pPr lvl="1"/>
            <a:r>
              <a:rPr lang="en-US" altLang="en-US"/>
              <a:t>Region of the DNA is called:</a:t>
            </a:r>
          </a:p>
          <a:p>
            <a:pPr lvl="2"/>
            <a:r>
              <a:rPr lang="en-US" altLang="en-US" u="sng"/>
              <a:t>Origin of replication [Ori]</a:t>
            </a:r>
            <a:r>
              <a:rPr lang="en-US" altLang="en-US"/>
              <a:t> (in prokaryotes)</a:t>
            </a:r>
          </a:p>
          <a:p>
            <a:pPr lvl="2"/>
            <a:r>
              <a:rPr lang="en-US" altLang="en-US" u="sng"/>
              <a:t>Autonomously replicating sequences (ARS)</a:t>
            </a:r>
            <a:r>
              <a:rPr lang="en-US" altLang="en-US"/>
              <a:t> [in eukaryotes]</a:t>
            </a:r>
          </a:p>
        </p:txBody>
      </p:sp>
    </p:spTree>
    <p:extLst>
      <p:ext uri="{BB962C8B-B14F-4D97-AF65-F5344CB8AC3E}">
        <p14:creationId xmlns:p14="http://schemas.microsoft.com/office/powerpoint/2010/main" val="287364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19EEF851-67C2-8A42-8C23-C2005E85CD36}"/>
              </a:ext>
            </a:extLst>
          </p:cNvPr>
          <p:cNvSpPr>
            <a:spLocks noGrp="1"/>
          </p:cNvSpPr>
          <p:nvPr>
            <p:ph type="title"/>
          </p:nvPr>
        </p:nvSpPr>
        <p:spPr/>
        <p:txBody>
          <a:bodyPr/>
          <a:lstStyle/>
          <a:p>
            <a:endParaRPr lang="en-US" altLang="en-US"/>
          </a:p>
        </p:txBody>
      </p:sp>
      <p:sp>
        <p:nvSpPr>
          <p:cNvPr id="75778" name="Rectangle 3">
            <a:extLst>
              <a:ext uri="{FF2B5EF4-FFF2-40B4-BE49-F238E27FC236}">
                <a16:creationId xmlns:a16="http://schemas.microsoft.com/office/drawing/2014/main" id="{2FBFEFB9-D473-8549-9C6D-BDED7F137B9C}"/>
              </a:ext>
            </a:extLst>
          </p:cNvPr>
          <p:cNvSpPr>
            <a:spLocks noGrp="1"/>
          </p:cNvSpPr>
          <p:nvPr>
            <p:ph type="body" idx="1"/>
          </p:nvPr>
        </p:nvSpPr>
        <p:spPr/>
        <p:txBody>
          <a:bodyPr/>
          <a:lstStyle/>
          <a:p>
            <a:r>
              <a:rPr lang="en-US" altLang="en-US"/>
              <a:t>The Ori/ARS region is typically rich in A-T base pairs.</a:t>
            </a:r>
          </a:p>
          <a:p>
            <a:endParaRPr lang="en-US" altLang="en-US"/>
          </a:p>
          <a:p>
            <a:r>
              <a:rPr lang="en-US" altLang="en-US"/>
              <a:t>Why more A-T base pairs than G-C base pairs in these regions?</a:t>
            </a:r>
          </a:p>
        </p:txBody>
      </p:sp>
    </p:spTree>
    <p:extLst>
      <p:ext uri="{BB962C8B-B14F-4D97-AF65-F5344CB8AC3E}">
        <p14:creationId xmlns:p14="http://schemas.microsoft.com/office/powerpoint/2010/main" val="1603263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7A20D7AC-E0DF-034B-AAFF-8855A6A867C3}"/>
              </a:ext>
            </a:extLst>
          </p:cNvPr>
          <p:cNvSpPr>
            <a:spLocks noGrp="1"/>
          </p:cNvSpPr>
          <p:nvPr>
            <p:ph type="title"/>
          </p:nvPr>
        </p:nvSpPr>
        <p:spPr/>
        <p:txBody>
          <a:bodyPr/>
          <a:lstStyle/>
          <a:p>
            <a:endParaRPr lang="en-US" altLang="en-US"/>
          </a:p>
        </p:txBody>
      </p:sp>
      <p:sp>
        <p:nvSpPr>
          <p:cNvPr id="48131" name="Content Placeholder 2">
            <a:extLst>
              <a:ext uri="{FF2B5EF4-FFF2-40B4-BE49-F238E27FC236}">
                <a16:creationId xmlns:a16="http://schemas.microsoft.com/office/drawing/2014/main" id="{C8A7807A-2D7B-EA4C-9142-85299259EB58}"/>
              </a:ext>
            </a:extLst>
          </p:cNvPr>
          <p:cNvSpPr>
            <a:spLocks noGrp="1"/>
          </p:cNvSpPr>
          <p:nvPr>
            <p:ph idx="1"/>
          </p:nvPr>
        </p:nvSpPr>
        <p:spPr/>
        <p:txBody>
          <a:bodyPr>
            <a:normAutofit lnSpcReduction="10000"/>
          </a:bodyPr>
          <a:lstStyle/>
          <a:p>
            <a:pPr>
              <a:defRPr/>
            </a:pPr>
            <a:r>
              <a:rPr lang="en-US" dirty="0">
                <a:ea typeface="MS PGothic" charset="0"/>
              </a:rPr>
              <a:t>Recall the question regarding </a:t>
            </a:r>
            <a:r>
              <a:rPr lang="en-US" dirty="0" err="1">
                <a:ea typeface="MS PGothic" charset="0"/>
              </a:rPr>
              <a:t>pGLO</a:t>
            </a:r>
            <a:r>
              <a:rPr lang="en-US" dirty="0">
                <a:ea typeface="MS PGothic" charset="0"/>
              </a:rPr>
              <a:t> plasmid in lab?  Does the plasmid replicate in the transformed bacteria?  Yes!  </a:t>
            </a:r>
          </a:p>
          <a:p>
            <a:pPr>
              <a:defRPr/>
            </a:pPr>
            <a:r>
              <a:rPr lang="en-US" dirty="0">
                <a:ea typeface="MS PGothic" charset="0"/>
              </a:rPr>
              <a:t>And the only way any DNA molecule can be replicated is if it has within its sequence a signal for replication. (part of an </a:t>
            </a:r>
            <a:r>
              <a:rPr lang="en-US" i="1" dirty="0" err="1">
                <a:ea typeface="MS PGothic" charset="0"/>
              </a:rPr>
              <a:t>E.coli</a:t>
            </a:r>
            <a:r>
              <a:rPr lang="en-US" dirty="0">
                <a:ea typeface="MS PGothic" charset="0"/>
              </a:rPr>
              <a:t> origin of replication is shown here.)</a:t>
            </a:r>
          </a:p>
          <a:p>
            <a:pPr>
              <a:defRPr/>
            </a:pPr>
            <a:r>
              <a:rPr lang="en-US" u="sng" dirty="0">
                <a:ea typeface="MS PGothic" charset="0"/>
              </a:rPr>
              <a:t>GAT CTATTTATTT AGAGATCTGT TCTATTGTGA TCTCTTATTA </a:t>
            </a:r>
          </a:p>
          <a:p>
            <a:pPr>
              <a:defRPr/>
            </a:pPr>
            <a:endParaRPr lang="en-US" dirty="0">
              <a:ea typeface="MS PGothic" charset="0"/>
            </a:endParaRPr>
          </a:p>
        </p:txBody>
      </p:sp>
    </p:spTree>
    <p:extLst>
      <p:ext uri="{BB962C8B-B14F-4D97-AF65-F5344CB8AC3E}">
        <p14:creationId xmlns:p14="http://schemas.microsoft.com/office/powerpoint/2010/main" val="2696614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296514B0-FFBB-C644-A781-C66CEC7654DF}"/>
              </a:ext>
            </a:extLst>
          </p:cNvPr>
          <p:cNvSpPr>
            <a:spLocks noGrp="1"/>
          </p:cNvSpPr>
          <p:nvPr>
            <p:ph type="title"/>
          </p:nvPr>
        </p:nvSpPr>
        <p:spPr/>
        <p:txBody>
          <a:bodyPr/>
          <a:lstStyle/>
          <a:p>
            <a:r>
              <a:rPr lang="en-US" altLang="en-US"/>
              <a:t>Note that this sequence is A-T rich! </a:t>
            </a:r>
          </a:p>
        </p:txBody>
      </p:sp>
      <p:sp>
        <p:nvSpPr>
          <p:cNvPr id="77826" name="Rectangle 3">
            <a:extLst>
              <a:ext uri="{FF2B5EF4-FFF2-40B4-BE49-F238E27FC236}">
                <a16:creationId xmlns:a16="http://schemas.microsoft.com/office/drawing/2014/main" id="{2DCF91E4-D3AF-8144-A7BF-CBD6891FFBAE}"/>
              </a:ext>
            </a:extLst>
          </p:cNvPr>
          <p:cNvSpPr>
            <a:spLocks noGrp="1"/>
          </p:cNvSpPr>
          <p:nvPr>
            <p:ph type="body" idx="1"/>
          </p:nvPr>
        </p:nvSpPr>
        <p:spPr/>
        <p:txBody>
          <a:bodyPr/>
          <a:lstStyle/>
          <a:p>
            <a:r>
              <a:rPr lang="en-US" altLang="en-US"/>
              <a:t>A-T base pairs have 2 hydrogen bonds whereas G-C base pairs have 3 hydrogen bonds.  </a:t>
            </a:r>
          </a:p>
          <a:p>
            <a:pPr lvl="1"/>
            <a:r>
              <a:rPr lang="en-US" altLang="en-US"/>
              <a:t>Less energy required to break A-T bp.</a:t>
            </a:r>
          </a:p>
        </p:txBody>
      </p:sp>
      <p:pic>
        <p:nvPicPr>
          <p:cNvPr id="77827" name="Picture 5">
            <a:extLst>
              <a:ext uri="{FF2B5EF4-FFF2-40B4-BE49-F238E27FC236}">
                <a16:creationId xmlns:a16="http://schemas.microsoft.com/office/drawing/2014/main" id="{0321F771-12BD-B644-94E6-34E44695F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3886200"/>
            <a:ext cx="3000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4">
            <a:extLst>
              <a:ext uri="{FF2B5EF4-FFF2-40B4-BE49-F238E27FC236}">
                <a16:creationId xmlns:a16="http://schemas.microsoft.com/office/drawing/2014/main" id="{9F7A70F8-4EBA-AB4C-A2C0-17CF8ABC2652}"/>
              </a:ext>
            </a:extLst>
          </p:cNvPr>
          <p:cNvSpPr txBox="1">
            <a:spLocks noChangeArrowheads="1"/>
          </p:cNvSpPr>
          <p:nvPr/>
        </p:nvSpPr>
        <p:spPr bwMode="auto">
          <a:xfrm>
            <a:off x="1428750" y="4229100"/>
            <a:ext cx="2000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Once open, the origin resembles a small bubble in the DNA </a:t>
            </a:r>
          </a:p>
        </p:txBody>
      </p:sp>
    </p:spTree>
    <p:extLst>
      <p:ext uri="{BB962C8B-B14F-4D97-AF65-F5344CB8AC3E}">
        <p14:creationId xmlns:p14="http://schemas.microsoft.com/office/powerpoint/2010/main" val="1045036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FCF28928-636B-5241-9300-5E28ECAC21B2}"/>
              </a:ext>
            </a:extLst>
          </p:cNvPr>
          <p:cNvSpPr>
            <a:spLocks noGrp="1"/>
          </p:cNvSpPr>
          <p:nvPr>
            <p:ph type="title"/>
          </p:nvPr>
        </p:nvSpPr>
        <p:spPr/>
        <p:txBody>
          <a:bodyPr/>
          <a:lstStyle/>
          <a:p>
            <a:r>
              <a:rPr lang="en-US" altLang="en-US" sz="3000"/>
              <a:t>DNA polymerase must have many helper proteins…</a:t>
            </a:r>
          </a:p>
        </p:txBody>
      </p:sp>
      <p:sp>
        <p:nvSpPr>
          <p:cNvPr id="78850" name="Rectangle 3">
            <a:extLst>
              <a:ext uri="{FF2B5EF4-FFF2-40B4-BE49-F238E27FC236}">
                <a16:creationId xmlns:a16="http://schemas.microsoft.com/office/drawing/2014/main" id="{15D66DE6-0CD8-5B44-BD0B-078F9617B9B5}"/>
              </a:ext>
            </a:extLst>
          </p:cNvPr>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45094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
            <a:extLst>
              <a:ext uri="{FF2B5EF4-FFF2-40B4-BE49-F238E27FC236}">
                <a16:creationId xmlns:a16="http://schemas.microsoft.com/office/drawing/2014/main" id="{AE2DC9AD-6A24-0847-9E48-6A64946F2921}"/>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Table 11.4</a:t>
            </a:r>
          </a:p>
        </p:txBody>
      </p:sp>
      <p:pic>
        <p:nvPicPr>
          <p:cNvPr id="79874" name="Picture 3">
            <a:extLst>
              <a:ext uri="{FF2B5EF4-FFF2-40B4-BE49-F238E27FC236}">
                <a16:creationId xmlns:a16="http://schemas.microsoft.com/office/drawing/2014/main" id="{6F883FD6-C21C-884A-A2DC-5105A0DD4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19"/>
          <a:stretch>
            <a:fillRect/>
          </a:stretch>
        </p:blipFill>
        <p:spPr bwMode="auto">
          <a:xfrm>
            <a:off x="1368425" y="1190625"/>
            <a:ext cx="64071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5" name="Group 8">
            <a:extLst>
              <a:ext uri="{FF2B5EF4-FFF2-40B4-BE49-F238E27FC236}">
                <a16:creationId xmlns:a16="http://schemas.microsoft.com/office/drawing/2014/main" id="{AEC540C3-DF75-7746-A730-DCA2D498C065}"/>
              </a:ext>
            </a:extLst>
          </p:cNvPr>
          <p:cNvGrpSpPr>
            <a:grpSpLocks/>
          </p:cNvGrpSpPr>
          <p:nvPr/>
        </p:nvGrpSpPr>
        <p:grpSpPr bwMode="auto">
          <a:xfrm>
            <a:off x="6457950" y="3429000"/>
            <a:ext cx="400050" cy="1943100"/>
            <a:chOff x="4464" y="2160"/>
            <a:chExt cx="336" cy="1632"/>
          </a:xfrm>
        </p:grpSpPr>
        <p:sp>
          <p:nvSpPr>
            <p:cNvPr id="79877" name="Line 4">
              <a:extLst>
                <a:ext uri="{FF2B5EF4-FFF2-40B4-BE49-F238E27FC236}">
                  <a16:creationId xmlns:a16="http://schemas.microsoft.com/office/drawing/2014/main" id="{BE7E2BFC-8719-3641-A1CC-0FB0CC6FD7F8}"/>
                </a:ext>
              </a:extLst>
            </p:cNvPr>
            <p:cNvSpPr>
              <a:spLocks noChangeShapeType="1"/>
            </p:cNvSpPr>
            <p:nvPr/>
          </p:nvSpPr>
          <p:spPr bwMode="auto">
            <a:xfrm>
              <a:off x="4800" y="2160"/>
              <a:ext cx="0" cy="16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8" name="Line 6">
              <a:extLst>
                <a:ext uri="{FF2B5EF4-FFF2-40B4-BE49-F238E27FC236}">
                  <a16:creationId xmlns:a16="http://schemas.microsoft.com/office/drawing/2014/main" id="{CCFBFC14-37F0-6148-BE5D-2E413228F181}"/>
                </a:ext>
              </a:extLst>
            </p:cNvPr>
            <p:cNvSpPr>
              <a:spLocks noChangeShapeType="1"/>
            </p:cNvSpPr>
            <p:nvPr/>
          </p:nvSpPr>
          <p:spPr bwMode="auto">
            <a:xfrm>
              <a:off x="4464" y="216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9" name="Line 7">
              <a:extLst>
                <a:ext uri="{FF2B5EF4-FFF2-40B4-BE49-F238E27FC236}">
                  <a16:creationId xmlns:a16="http://schemas.microsoft.com/office/drawing/2014/main" id="{58D8AE6E-E566-0F4B-A061-FCD5055A872C}"/>
                </a:ext>
              </a:extLst>
            </p:cNvPr>
            <p:cNvSpPr>
              <a:spLocks noChangeShapeType="1"/>
            </p:cNvSpPr>
            <p:nvPr/>
          </p:nvSpPr>
          <p:spPr bwMode="auto">
            <a:xfrm>
              <a:off x="4464" y="3792"/>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05" name="Text Box 9">
            <a:extLst>
              <a:ext uri="{FF2B5EF4-FFF2-40B4-BE49-F238E27FC236}">
                <a16:creationId xmlns:a16="http://schemas.microsoft.com/office/drawing/2014/main" id="{57E94FA3-1CFB-8A4E-982E-8AEF639D3238}"/>
              </a:ext>
            </a:extLst>
          </p:cNvPr>
          <p:cNvSpPr txBox="1">
            <a:spLocks noChangeArrowheads="1"/>
          </p:cNvSpPr>
          <p:nvPr/>
        </p:nvSpPr>
        <p:spPr bwMode="auto">
          <a:xfrm rot="5400000">
            <a:off x="6463507" y="4221956"/>
            <a:ext cx="1543050" cy="300037"/>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defRPr/>
            </a:pPr>
            <a:r>
              <a:rPr lang="en-US" sz="1350" b="1">
                <a:latin typeface="Arial" charset="0"/>
              </a:rPr>
              <a:t>Helper proteins</a:t>
            </a:r>
          </a:p>
        </p:txBody>
      </p:sp>
    </p:spTree>
    <p:extLst>
      <p:ext uri="{BB962C8B-B14F-4D97-AF65-F5344CB8AC3E}">
        <p14:creationId xmlns:p14="http://schemas.microsoft.com/office/powerpoint/2010/main" val="149679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0">
            <a:extLst>
              <a:ext uri="{FF2B5EF4-FFF2-40B4-BE49-F238E27FC236}">
                <a16:creationId xmlns:a16="http://schemas.microsoft.com/office/drawing/2014/main" id="{B8BB3751-A900-6643-92E7-E2EC66C81F86}"/>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10.14</a:t>
            </a:r>
          </a:p>
        </p:txBody>
      </p:sp>
      <p:pic>
        <p:nvPicPr>
          <p:cNvPr id="61442" name="Picture 11">
            <a:extLst>
              <a:ext uri="{FF2B5EF4-FFF2-40B4-BE49-F238E27FC236}">
                <a16:creationId xmlns:a16="http://schemas.microsoft.com/office/drawing/2014/main" id="{DF172EB2-2395-9B45-B647-8AA2D5900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732"/>
          <a:stretch>
            <a:fillRect/>
          </a:stretch>
        </p:blipFill>
        <p:spPr bwMode="auto">
          <a:xfrm>
            <a:off x="3000375" y="1285875"/>
            <a:ext cx="31765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3">
            <a:extLst>
              <a:ext uri="{FF2B5EF4-FFF2-40B4-BE49-F238E27FC236}">
                <a16:creationId xmlns:a16="http://schemas.microsoft.com/office/drawing/2014/main" id="{2331E691-47C0-594F-AFCA-8FD8908237D9}"/>
              </a:ext>
            </a:extLst>
          </p:cNvPr>
          <p:cNvSpPr txBox="1">
            <a:spLocks noChangeArrowheads="1"/>
          </p:cNvSpPr>
          <p:nvPr/>
        </p:nvSpPr>
        <p:spPr bwMode="auto">
          <a:xfrm>
            <a:off x="1543050" y="1085850"/>
            <a:ext cx="6115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a:latin typeface="Arial" panose="020B0604020202020204" pitchFamily="34" charset="0"/>
              </a:rPr>
              <a:t>The Watson-Crick Model---Also known as B-DNA</a:t>
            </a:r>
          </a:p>
        </p:txBody>
      </p:sp>
      <p:pic>
        <p:nvPicPr>
          <p:cNvPr id="61444" name="Picture 1">
            <a:extLst>
              <a:ext uri="{FF2B5EF4-FFF2-40B4-BE49-F238E27FC236}">
                <a16:creationId xmlns:a16="http://schemas.microsoft.com/office/drawing/2014/main" id="{DDDD8722-EC85-FD4B-91FB-8D707CD83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113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2C8C7A46-E641-E646-B0FA-718EAEC683AB}"/>
              </a:ext>
            </a:extLst>
          </p:cNvPr>
          <p:cNvSpPr>
            <a:spLocks noGrp="1"/>
          </p:cNvSpPr>
          <p:nvPr>
            <p:ph type="title"/>
          </p:nvPr>
        </p:nvSpPr>
        <p:spPr/>
        <p:txBody>
          <a:bodyPr>
            <a:normAutofit fontScale="90000"/>
          </a:bodyPr>
          <a:lstStyle/>
          <a:p>
            <a:pPr>
              <a:defRPr/>
            </a:pPr>
            <a:r>
              <a:rPr lang="en-US">
                <a:ea typeface="MS PGothic" charset="0"/>
              </a:rPr>
              <a:t>The DNA templates will be </a:t>
            </a:r>
            <a:br>
              <a:rPr lang="en-US">
                <a:ea typeface="MS PGothic" charset="0"/>
              </a:rPr>
            </a:br>
            <a:r>
              <a:rPr lang="en-US">
                <a:ea typeface="MS PGothic" charset="0"/>
              </a:rPr>
              <a:t>antiparallel DNA strands…</a:t>
            </a:r>
          </a:p>
        </p:txBody>
      </p:sp>
      <p:sp>
        <p:nvSpPr>
          <p:cNvPr id="21506" name="Content Placeholder 2">
            <a:extLst>
              <a:ext uri="{FF2B5EF4-FFF2-40B4-BE49-F238E27FC236}">
                <a16:creationId xmlns:a16="http://schemas.microsoft.com/office/drawing/2014/main" id="{E6F33C03-C550-0042-9B2F-F10C89A3C46E}"/>
              </a:ext>
            </a:extLst>
          </p:cNvPr>
          <p:cNvSpPr>
            <a:spLocks noGrp="1"/>
          </p:cNvSpPr>
          <p:nvPr>
            <p:ph idx="1"/>
          </p:nvPr>
        </p:nvSpPr>
        <p:spPr/>
        <p:txBody>
          <a:bodyPr/>
          <a:lstStyle/>
          <a:p>
            <a:r>
              <a:rPr lang="en-US" altLang="en-US"/>
              <a:t>If DNA synthesis begins at one position,  and if both strands are to be copied, we must consider some potential problems…</a:t>
            </a:r>
          </a:p>
          <a:p>
            <a:r>
              <a:rPr lang="en-US" altLang="en-US"/>
              <a:t>Either DNA synthesis must proceed in 5</a:t>
            </a:r>
            <a:r>
              <a:rPr lang="ja-JP" altLang="en-US"/>
              <a:t>’</a:t>
            </a:r>
            <a:r>
              <a:rPr lang="en-US" altLang="ja-JP"/>
              <a:t>--3</a:t>
            </a:r>
            <a:r>
              <a:rPr lang="ja-JP" altLang="en-US"/>
              <a:t>’</a:t>
            </a:r>
            <a:r>
              <a:rPr lang="en-US" altLang="ja-JP"/>
              <a:t> direction on one strand  and 3</a:t>
            </a:r>
            <a:r>
              <a:rPr lang="ja-JP" altLang="en-US"/>
              <a:t>’</a:t>
            </a:r>
            <a:r>
              <a:rPr lang="en-US" altLang="ja-JP"/>
              <a:t>--5</a:t>
            </a:r>
            <a:r>
              <a:rPr lang="ja-JP" altLang="en-US"/>
              <a:t>’</a:t>
            </a:r>
            <a:r>
              <a:rPr lang="en-US" altLang="ja-JP"/>
              <a:t> direction on the other strand</a:t>
            </a:r>
          </a:p>
          <a:p>
            <a:pPr algn="ctr">
              <a:buFont typeface="Arial" panose="020B0604020202020204" pitchFamily="34" charset="0"/>
              <a:buNone/>
            </a:pPr>
            <a:r>
              <a:rPr lang="en-US" altLang="en-US" sz="3000"/>
              <a:t>OR</a:t>
            </a:r>
          </a:p>
          <a:p>
            <a:r>
              <a:rPr lang="en-US" altLang="en-US"/>
              <a:t>DNA synthesis must proceed in opposite directions from a starting point.</a:t>
            </a:r>
          </a:p>
          <a:p>
            <a:endParaRPr lang="en-US" altLang="en-US"/>
          </a:p>
        </p:txBody>
      </p:sp>
    </p:spTree>
    <p:extLst>
      <p:ext uri="{BB962C8B-B14F-4D97-AF65-F5344CB8AC3E}">
        <p14:creationId xmlns:p14="http://schemas.microsoft.com/office/powerpoint/2010/main" val="2297920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EB870C6-C4A4-C548-BD54-542064EA4A3B}"/>
              </a:ext>
            </a:extLst>
          </p:cNvPr>
          <p:cNvSpPr>
            <a:spLocks noGrp="1"/>
          </p:cNvSpPr>
          <p:nvPr>
            <p:ph type="title"/>
          </p:nvPr>
        </p:nvSpPr>
        <p:spPr/>
        <p:txBody>
          <a:bodyPr/>
          <a:lstStyle/>
          <a:p>
            <a:endParaRPr lang="en-US" altLang="en-US"/>
          </a:p>
        </p:txBody>
      </p:sp>
      <p:sp>
        <p:nvSpPr>
          <p:cNvPr id="22530" name="Content Placeholder 2">
            <a:extLst>
              <a:ext uri="{FF2B5EF4-FFF2-40B4-BE49-F238E27FC236}">
                <a16:creationId xmlns:a16="http://schemas.microsoft.com/office/drawing/2014/main" id="{A7FA327E-4F88-114F-BA97-DB696D613539}"/>
              </a:ext>
            </a:extLst>
          </p:cNvPr>
          <p:cNvSpPr>
            <a:spLocks noGrp="1"/>
          </p:cNvSpPr>
          <p:nvPr>
            <p:ph idx="1"/>
          </p:nvPr>
        </p:nvSpPr>
        <p:spPr/>
        <p:txBody>
          <a:bodyPr/>
          <a:lstStyle/>
          <a:p>
            <a:r>
              <a:rPr lang="en-US" altLang="en-US"/>
              <a:t>All DNA polymerases sythesize DNA 5</a:t>
            </a:r>
            <a:r>
              <a:rPr lang="ja-JP" altLang="en-US"/>
              <a:t>’</a:t>
            </a:r>
            <a:r>
              <a:rPr lang="en-US" altLang="ja-JP"/>
              <a:t>-3</a:t>
            </a:r>
            <a:r>
              <a:rPr lang="ja-JP" altLang="en-US"/>
              <a:t>’</a:t>
            </a:r>
            <a:endParaRPr lang="en-US" altLang="ja-JP"/>
          </a:p>
          <a:p>
            <a:endParaRPr lang="en-US" altLang="en-US"/>
          </a:p>
          <a:p>
            <a:r>
              <a:rPr lang="en-US" altLang="en-US"/>
              <a:t>**Therefore DNA synthesis likely proceeds in opposite directions on the 2 template strands.</a:t>
            </a:r>
          </a:p>
        </p:txBody>
      </p:sp>
    </p:spTree>
    <p:extLst>
      <p:ext uri="{BB962C8B-B14F-4D97-AF65-F5344CB8AC3E}">
        <p14:creationId xmlns:p14="http://schemas.microsoft.com/office/powerpoint/2010/main" val="4273786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0">
            <a:extLst>
              <a:ext uri="{FF2B5EF4-FFF2-40B4-BE49-F238E27FC236}">
                <a16:creationId xmlns:a16="http://schemas.microsoft.com/office/drawing/2014/main" id="{1F86BF7B-5C93-B34B-A461-A695A00B4DF2}"/>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11.11</a:t>
            </a:r>
          </a:p>
        </p:txBody>
      </p:sp>
      <p:pic>
        <p:nvPicPr>
          <p:cNvPr id="23554" name="Picture 11">
            <a:extLst>
              <a:ext uri="{FF2B5EF4-FFF2-40B4-BE49-F238E27FC236}">
                <a16:creationId xmlns:a16="http://schemas.microsoft.com/office/drawing/2014/main" id="{5231B2EF-9D6B-CA4C-9C99-6BFF6B87B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873375" y="1112838"/>
            <a:ext cx="33972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98818783-57FF-824C-953D-947B2669DB5C}"/>
              </a:ext>
            </a:extLst>
          </p:cNvPr>
          <p:cNvSpPr/>
          <p:nvPr/>
        </p:nvSpPr>
        <p:spPr>
          <a:xfrm>
            <a:off x="1905000" y="838200"/>
            <a:ext cx="4648200" cy="1600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D190065C-4FB9-F84B-B215-325DBAFD9195}"/>
              </a:ext>
            </a:extLst>
          </p:cNvPr>
          <p:cNvSpPr/>
          <p:nvPr/>
        </p:nvSpPr>
        <p:spPr>
          <a:xfrm>
            <a:off x="1905000" y="2438400"/>
            <a:ext cx="5029200" cy="328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53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21B27B2-64DA-B74B-8A17-0C38CAB9D3CA}"/>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FB9E2FD8-ABF2-954D-88D5-B05A34A0FE0D}"/>
              </a:ext>
            </a:extLst>
          </p:cNvPr>
          <p:cNvSpPr>
            <a:spLocks noGrp="1"/>
          </p:cNvSpPr>
          <p:nvPr>
            <p:ph idx="1"/>
          </p:nvPr>
        </p:nvSpPr>
        <p:spPr/>
        <p:txBody>
          <a:bodyPr/>
          <a:lstStyle/>
          <a:p>
            <a:r>
              <a:rPr lang="en-US" altLang="en-US"/>
              <a:t>However, the best way to conserve energy and to stay organized in replication is to proceed from one start point and move in one overall direction.</a:t>
            </a:r>
          </a:p>
          <a:p>
            <a:endParaRPr lang="en-US" altLang="en-US"/>
          </a:p>
          <a:p>
            <a:r>
              <a:rPr lang="en-US" altLang="en-US"/>
              <a:t>(But replication must proceed in opposite directions!!)</a:t>
            </a:r>
          </a:p>
        </p:txBody>
      </p:sp>
    </p:spTree>
    <p:extLst>
      <p:ext uri="{BB962C8B-B14F-4D97-AF65-F5344CB8AC3E}">
        <p14:creationId xmlns:p14="http://schemas.microsoft.com/office/powerpoint/2010/main" val="415538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A7879F62-F5C5-5849-8CA4-90AD5139C3A9}"/>
              </a:ext>
            </a:extLst>
          </p:cNvPr>
          <p:cNvSpPr>
            <a:spLocks noGrp="1"/>
          </p:cNvSpPr>
          <p:nvPr>
            <p:ph type="title"/>
          </p:nvPr>
        </p:nvSpPr>
        <p:spPr/>
        <p:txBody>
          <a:bodyPr/>
          <a:lstStyle/>
          <a:p>
            <a:r>
              <a:rPr lang="en-US" altLang="en-US"/>
              <a:t>Solution…</a:t>
            </a:r>
          </a:p>
        </p:txBody>
      </p:sp>
      <p:sp>
        <p:nvSpPr>
          <p:cNvPr id="26626" name="Content Placeholder 2">
            <a:extLst>
              <a:ext uri="{FF2B5EF4-FFF2-40B4-BE49-F238E27FC236}">
                <a16:creationId xmlns:a16="http://schemas.microsoft.com/office/drawing/2014/main" id="{FEFCD81E-4A94-D44A-8B11-8DDB99F2A6F0}"/>
              </a:ext>
            </a:extLst>
          </p:cNvPr>
          <p:cNvSpPr>
            <a:spLocks noGrp="1"/>
          </p:cNvSpPr>
          <p:nvPr>
            <p:ph idx="1"/>
          </p:nvPr>
        </p:nvSpPr>
        <p:spPr>
          <a:xfrm>
            <a:off x="533400" y="1143000"/>
            <a:ext cx="8305800" cy="5486400"/>
          </a:xfrm>
        </p:spPr>
        <p:txBody>
          <a:bodyPr/>
          <a:lstStyle/>
          <a:p>
            <a:r>
              <a:rPr lang="en-US" altLang="en-US"/>
              <a:t>Continuous and discontinuous replication…</a:t>
            </a:r>
          </a:p>
          <a:p>
            <a:endParaRPr lang="en-US" altLang="en-US"/>
          </a:p>
          <a:p>
            <a:r>
              <a:rPr lang="en-US" altLang="en-US"/>
              <a:t>One strand (leading strand template) allows for </a:t>
            </a:r>
            <a:r>
              <a:rPr lang="en-US" altLang="en-US" u="sng"/>
              <a:t>continuous</a:t>
            </a:r>
            <a:r>
              <a:rPr lang="en-US" altLang="en-US"/>
              <a:t> DNA synthesis in one direction.</a:t>
            </a:r>
          </a:p>
          <a:p>
            <a:endParaRPr lang="en-US" altLang="en-US"/>
          </a:p>
          <a:p>
            <a:r>
              <a:rPr lang="en-US" altLang="en-US"/>
              <a:t>Other strand (lagging strand template) requires DNA synthesis in the opposite direction, but it can occur in short, </a:t>
            </a:r>
            <a:r>
              <a:rPr lang="en-US" altLang="en-US" u="sng"/>
              <a:t>discontinuous</a:t>
            </a:r>
            <a:r>
              <a:rPr lang="en-US" altLang="en-US"/>
              <a:t> stretches.</a:t>
            </a:r>
          </a:p>
        </p:txBody>
      </p:sp>
    </p:spTree>
    <p:extLst>
      <p:ext uri="{BB962C8B-B14F-4D97-AF65-F5344CB8AC3E}">
        <p14:creationId xmlns:p14="http://schemas.microsoft.com/office/powerpoint/2010/main" val="1269215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0">
            <a:extLst>
              <a:ext uri="{FF2B5EF4-FFF2-40B4-BE49-F238E27FC236}">
                <a16:creationId xmlns:a16="http://schemas.microsoft.com/office/drawing/2014/main" id="{7BD99BA0-5B3E-114F-8251-7A25FC4E00FD}"/>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11.11</a:t>
            </a:r>
          </a:p>
        </p:txBody>
      </p:sp>
      <p:pic>
        <p:nvPicPr>
          <p:cNvPr id="27650" name="Picture 11">
            <a:extLst>
              <a:ext uri="{FF2B5EF4-FFF2-40B4-BE49-F238E27FC236}">
                <a16:creationId xmlns:a16="http://schemas.microsoft.com/office/drawing/2014/main" id="{A18327CB-3636-D749-A8CF-B7E0A326C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873375" y="1112838"/>
            <a:ext cx="33972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1EAACC93-0B94-B644-81C4-6B3D132AECDF}"/>
              </a:ext>
            </a:extLst>
          </p:cNvPr>
          <p:cNvSpPr/>
          <p:nvPr/>
        </p:nvSpPr>
        <p:spPr>
          <a:xfrm>
            <a:off x="1885950" y="2171700"/>
            <a:ext cx="4686300" cy="32575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09708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7839B74D-4481-4144-8D22-32E4BBBF5A2F}"/>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059E12BE-8C5B-EE43-B912-9E575073C0D6}"/>
              </a:ext>
            </a:extLst>
          </p:cNvPr>
          <p:cNvSpPr>
            <a:spLocks noGrp="1"/>
          </p:cNvSpPr>
          <p:nvPr>
            <p:ph idx="1"/>
          </p:nvPr>
        </p:nvSpPr>
        <p:spPr>
          <a:xfrm>
            <a:off x="1485900" y="2057400"/>
            <a:ext cx="6229350" cy="3771900"/>
          </a:xfrm>
        </p:spPr>
        <p:txBody>
          <a:bodyPr>
            <a:normAutofit fontScale="77500" lnSpcReduction="20000"/>
          </a:bodyPr>
          <a:lstStyle/>
          <a:p>
            <a:pPr>
              <a:defRPr/>
            </a:pPr>
            <a:r>
              <a:rPr lang="en-US" dirty="0">
                <a:ea typeface="MS PGothic" charset="0"/>
              </a:rPr>
              <a:t>Short fragments of DNA made from the lagging strand, called </a:t>
            </a:r>
            <a:r>
              <a:rPr lang="en-US" dirty="0" err="1">
                <a:solidFill>
                  <a:srgbClr val="FF0000"/>
                </a:solidFill>
                <a:ea typeface="MS PGothic" charset="0"/>
              </a:rPr>
              <a:t>Okasaki</a:t>
            </a:r>
            <a:r>
              <a:rPr lang="en-US" dirty="0">
                <a:solidFill>
                  <a:srgbClr val="FF0000"/>
                </a:solidFill>
                <a:ea typeface="MS PGothic" charset="0"/>
              </a:rPr>
              <a:t> fragments</a:t>
            </a:r>
            <a:r>
              <a:rPr lang="en-US" dirty="0">
                <a:ea typeface="MS PGothic" charset="0"/>
              </a:rPr>
              <a:t>.</a:t>
            </a:r>
          </a:p>
          <a:p>
            <a:pPr>
              <a:defRPr/>
            </a:pPr>
            <a:endParaRPr lang="en-US" dirty="0">
              <a:ea typeface="MS PGothic" charset="0"/>
            </a:endParaRPr>
          </a:p>
          <a:p>
            <a:pPr>
              <a:defRPr/>
            </a:pPr>
            <a:r>
              <a:rPr lang="en-US" dirty="0">
                <a:ea typeface="MS PGothic" charset="0"/>
              </a:rPr>
              <a:t>Eventually primers are removed and </a:t>
            </a:r>
            <a:r>
              <a:rPr lang="en-US" dirty="0" err="1">
                <a:ea typeface="MS PGothic" charset="0"/>
              </a:rPr>
              <a:t>Okasaki</a:t>
            </a:r>
            <a:r>
              <a:rPr lang="en-US" dirty="0">
                <a:ea typeface="MS PGothic" charset="0"/>
              </a:rPr>
              <a:t> fragments are linked into a continuous strand of DNA. (Role of  </a:t>
            </a:r>
            <a:r>
              <a:rPr lang="en-US" dirty="0" err="1">
                <a:ea typeface="MS PGothic" charset="0"/>
              </a:rPr>
              <a:t>Rnase</a:t>
            </a:r>
            <a:r>
              <a:rPr lang="en-US" dirty="0">
                <a:ea typeface="MS PGothic" charset="0"/>
              </a:rPr>
              <a:t>, DNA pol I , and DNA ligase in prokaryotes like </a:t>
            </a:r>
            <a:r>
              <a:rPr lang="en-US" i="1" dirty="0">
                <a:ea typeface="MS PGothic" charset="0"/>
              </a:rPr>
              <a:t>E. coli</a:t>
            </a:r>
            <a:r>
              <a:rPr lang="en-US" dirty="0">
                <a:ea typeface="MS PGothic" charset="0"/>
              </a:rPr>
              <a:t>) (Details coming!)</a:t>
            </a:r>
          </a:p>
          <a:p>
            <a:pPr>
              <a:defRPr/>
            </a:pPr>
            <a:endParaRPr lang="en-US" dirty="0">
              <a:ea typeface="MS PGothic" charset="0"/>
            </a:endParaRPr>
          </a:p>
          <a:p>
            <a:pPr>
              <a:defRPr/>
            </a:pPr>
            <a:r>
              <a:rPr lang="en-US" dirty="0">
                <a:ea typeface="MS PGothic" charset="0"/>
              </a:rPr>
              <a:t>This extra work takes time so the synthesis </a:t>
            </a:r>
            <a:r>
              <a:rPr lang="en-US" u="sng" dirty="0">
                <a:ea typeface="MS PGothic" charset="0"/>
              </a:rPr>
              <a:t>lags</a:t>
            </a:r>
            <a:r>
              <a:rPr lang="en-US" dirty="0">
                <a:ea typeface="MS PGothic" charset="0"/>
              </a:rPr>
              <a:t> behind the continuous synthesis.</a:t>
            </a:r>
          </a:p>
        </p:txBody>
      </p:sp>
    </p:spTree>
    <p:extLst>
      <p:ext uri="{BB962C8B-B14F-4D97-AF65-F5344CB8AC3E}">
        <p14:creationId xmlns:p14="http://schemas.microsoft.com/office/powerpoint/2010/main" val="2071900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B0CFED18-DA24-4445-8360-7BF28E875861}"/>
              </a:ext>
            </a:extLst>
          </p:cNvPr>
          <p:cNvSpPr>
            <a:spLocks noGrp="1"/>
          </p:cNvSpPr>
          <p:nvPr>
            <p:ph type="title"/>
          </p:nvPr>
        </p:nvSpPr>
        <p:spPr/>
        <p:txBody>
          <a:bodyPr>
            <a:normAutofit fontScale="90000"/>
          </a:bodyPr>
          <a:lstStyle/>
          <a:p>
            <a:pPr>
              <a:defRPr/>
            </a:pPr>
            <a:r>
              <a:rPr lang="en-US">
                <a:ea typeface="MS PGothic" charset="0"/>
              </a:rPr>
              <a:t>View this animation</a:t>
            </a:r>
            <a:br>
              <a:rPr lang="en-US">
                <a:ea typeface="MS PGothic" charset="0"/>
              </a:rPr>
            </a:br>
            <a:r>
              <a:rPr lang="en-US">
                <a:ea typeface="MS PGothic" charset="0"/>
              </a:rPr>
              <a:t>(also found on website)</a:t>
            </a:r>
          </a:p>
        </p:txBody>
      </p:sp>
      <p:sp>
        <p:nvSpPr>
          <p:cNvPr id="30722" name="Content Placeholder 2">
            <a:extLst>
              <a:ext uri="{FF2B5EF4-FFF2-40B4-BE49-F238E27FC236}">
                <a16:creationId xmlns:a16="http://schemas.microsoft.com/office/drawing/2014/main" id="{3A299912-1C7F-2048-9557-908EE6BBB7AF}"/>
              </a:ext>
            </a:extLst>
          </p:cNvPr>
          <p:cNvSpPr>
            <a:spLocks noGrp="1"/>
          </p:cNvSpPr>
          <p:nvPr>
            <p:ph idx="1"/>
          </p:nvPr>
        </p:nvSpPr>
        <p:spPr/>
        <p:txBody>
          <a:bodyPr/>
          <a:lstStyle/>
          <a:p>
            <a:r>
              <a:rPr lang="en-US" altLang="en-US" b="1">
                <a:hlinkClick r:id="rId2"/>
              </a:rPr>
              <a:t>http://www.wiley.com/college/pratt/0471393878/student/animations/dna_replication/index.html</a:t>
            </a:r>
            <a:endParaRPr lang="en-US" altLang="en-US" b="1"/>
          </a:p>
          <a:p>
            <a:endParaRPr lang="en-US" altLang="en-US" b="1"/>
          </a:p>
          <a:p>
            <a:endParaRPr lang="en-US" altLang="en-US" b="1"/>
          </a:p>
          <a:p>
            <a:r>
              <a:rPr lang="en-US" altLang="en-US" b="1"/>
              <a:t>It is an excellent review!!!!! </a:t>
            </a:r>
            <a:endParaRPr lang="en-US" altLang="en-US"/>
          </a:p>
        </p:txBody>
      </p:sp>
    </p:spTree>
    <p:extLst>
      <p:ext uri="{BB962C8B-B14F-4D97-AF65-F5344CB8AC3E}">
        <p14:creationId xmlns:p14="http://schemas.microsoft.com/office/powerpoint/2010/main" val="347705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A4F436C-26E4-B745-ABA7-5359911A047A}"/>
              </a:ext>
            </a:extLst>
          </p:cNvPr>
          <p:cNvSpPr>
            <a:spLocks noGrp="1"/>
          </p:cNvSpPr>
          <p:nvPr>
            <p:ph type="title"/>
          </p:nvPr>
        </p:nvSpPr>
        <p:spPr/>
        <p:txBody>
          <a:bodyPr/>
          <a:lstStyle/>
          <a:p>
            <a:endParaRPr lang="en-US" altLang="en-US"/>
          </a:p>
        </p:txBody>
      </p:sp>
      <p:sp>
        <p:nvSpPr>
          <p:cNvPr id="31746" name="Content Placeholder 2">
            <a:extLst>
              <a:ext uri="{FF2B5EF4-FFF2-40B4-BE49-F238E27FC236}">
                <a16:creationId xmlns:a16="http://schemas.microsoft.com/office/drawing/2014/main" id="{9924BD29-30C7-E248-B9F1-AF78865558D7}"/>
              </a:ext>
            </a:extLst>
          </p:cNvPr>
          <p:cNvSpPr>
            <a:spLocks noGrp="1"/>
          </p:cNvSpPr>
          <p:nvPr>
            <p:ph idx="1"/>
          </p:nvPr>
        </p:nvSpPr>
        <p:spPr/>
        <p:txBody>
          <a:bodyPr/>
          <a:lstStyle/>
          <a:p>
            <a:r>
              <a:rPr lang="en-US" altLang="en-US"/>
              <a:t>Let’s look closer at one replication fork.  Recall both strands are being copied simultaneously and the polymerase enzymes are moving in one overall direction.</a:t>
            </a:r>
          </a:p>
          <a:p>
            <a:endParaRPr lang="en-US" altLang="en-US"/>
          </a:p>
          <a:p>
            <a:r>
              <a:rPr lang="en-US" altLang="en-US"/>
              <a:t>Current model for how this might work.</a:t>
            </a:r>
          </a:p>
        </p:txBody>
      </p:sp>
    </p:spTree>
    <p:extLst>
      <p:ext uri="{BB962C8B-B14F-4D97-AF65-F5344CB8AC3E}">
        <p14:creationId xmlns:p14="http://schemas.microsoft.com/office/powerpoint/2010/main" val="370750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9">
            <a:extLst>
              <a:ext uri="{FF2B5EF4-FFF2-40B4-BE49-F238E27FC236}">
                <a16:creationId xmlns:a16="http://schemas.microsoft.com/office/drawing/2014/main" id="{9BF4D0A1-5802-E047-93D0-D4A2A86B2418}"/>
              </a:ext>
            </a:extLst>
          </p:cNvPr>
          <p:cNvSpPr>
            <a:spLocks noGrp="1"/>
          </p:cNvSpPr>
          <p:nvPr>
            <p:ph type="body" idx="1"/>
          </p:nvPr>
        </p:nvSpPr>
        <p:spPr/>
        <p:txBody>
          <a:bodyPr/>
          <a:lstStyle/>
          <a:p>
            <a:pPr>
              <a:buFontTx/>
              <a:buNone/>
            </a:pPr>
            <a:endParaRPr lang="en-US" altLang="en-US"/>
          </a:p>
          <a:p>
            <a:pPr lvl="1">
              <a:buFontTx/>
              <a:buNone/>
            </a:pPr>
            <a:endParaRPr lang="en-US" altLang="en-US"/>
          </a:p>
        </p:txBody>
      </p:sp>
      <p:sp>
        <p:nvSpPr>
          <p:cNvPr id="32770" name="Text Box 10">
            <a:extLst>
              <a:ext uri="{FF2B5EF4-FFF2-40B4-BE49-F238E27FC236}">
                <a16:creationId xmlns:a16="http://schemas.microsoft.com/office/drawing/2014/main" id="{2E7C531E-84DC-AE46-B2D3-407C5E7B923A}"/>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11.12</a:t>
            </a:r>
          </a:p>
        </p:txBody>
      </p:sp>
      <p:pic>
        <p:nvPicPr>
          <p:cNvPr id="32771" name="Picture 11">
            <a:extLst>
              <a:ext uri="{FF2B5EF4-FFF2-40B4-BE49-F238E27FC236}">
                <a16:creationId xmlns:a16="http://schemas.microsoft.com/office/drawing/2014/main" id="{A40C9ACC-4A6D-A846-B751-3BB37213A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120"/>
          <a:stretch>
            <a:fillRect/>
          </a:stretch>
        </p:blipFill>
        <p:spPr bwMode="auto">
          <a:xfrm>
            <a:off x="1379538" y="2398713"/>
            <a:ext cx="63849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66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F7708D2A-CAE7-BF45-8EC9-F0477694D5D3}"/>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1610F7AA-3CCD-2240-BCD1-71B6A99D4FAE}"/>
              </a:ext>
            </a:extLst>
          </p:cNvPr>
          <p:cNvSpPr>
            <a:spLocks noGrp="1"/>
          </p:cNvSpPr>
          <p:nvPr>
            <p:ph idx="1"/>
          </p:nvPr>
        </p:nvSpPr>
        <p:spPr/>
        <p:txBody>
          <a:bodyPr/>
          <a:lstStyle/>
          <a:p>
            <a:pPr>
              <a:defRPr/>
            </a:pPr>
            <a:r>
              <a:rPr lang="en-US" dirty="0">
                <a:ea typeface="MS PGothic" charset="0"/>
                <a:cs typeface="MS PGothic" charset="0"/>
              </a:rPr>
              <a:t>Read Watson and Crick</a:t>
            </a:r>
            <a:r>
              <a:rPr lang="ja-JP" altLang="en-US" dirty="0">
                <a:ea typeface="MS PGothic" charset="0"/>
                <a:cs typeface="MS PGothic" charset="0"/>
              </a:rPr>
              <a:t>’</a:t>
            </a:r>
            <a:r>
              <a:rPr lang="en-US" altLang="ja-JP" dirty="0">
                <a:ea typeface="MS PGothic" charset="0"/>
                <a:cs typeface="MS PGothic" charset="0"/>
              </a:rPr>
              <a:t>s  complete paper published in 1953 in </a:t>
            </a:r>
            <a:r>
              <a:rPr lang="en-US" altLang="ja-JP" i="1" dirty="0">
                <a:ea typeface="MS PGothic" charset="0"/>
                <a:cs typeface="MS PGothic" charset="0"/>
              </a:rPr>
              <a:t>Nature</a:t>
            </a:r>
            <a:r>
              <a:rPr lang="en-US" altLang="ja-JP" dirty="0">
                <a:ea typeface="MS PGothic" charset="0"/>
                <a:cs typeface="MS PGothic" charset="0"/>
              </a:rPr>
              <a:t> journal.</a:t>
            </a:r>
          </a:p>
          <a:p>
            <a:pPr>
              <a:defRPr/>
            </a:pPr>
            <a:endParaRPr lang="en-US" dirty="0">
              <a:ea typeface="MS PGothic" charset="0"/>
              <a:cs typeface="MS PGothic" charset="0"/>
            </a:endParaRPr>
          </a:p>
          <a:p>
            <a:pPr>
              <a:defRPr/>
            </a:pPr>
            <a:r>
              <a:rPr lang="en-US" dirty="0">
                <a:ea typeface="MS PGothic" charset="0"/>
                <a:cs typeface="MS PGothic" charset="0"/>
              </a:rPr>
              <a:t>P.</a:t>
            </a:r>
            <a:r>
              <a:rPr lang="en-US" dirty="0">
                <a:solidFill>
                  <a:srgbClr val="FF0000"/>
                </a:solidFill>
                <a:ea typeface="MS PGothic" charset="0"/>
                <a:cs typeface="MS PGothic" charset="0"/>
              </a:rPr>
              <a:t>248</a:t>
            </a:r>
            <a:r>
              <a:rPr lang="en-US" dirty="0">
                <a:ea typeface="MS PGothic" charset="0"/>
                <a:cs typeface="MS PGothic" charset="0"/>
              </a:rPr>
              <a:t> of your text.</a:t>
            </a:r>
          </a:p>
          <a:p>
            <a:pPr>
              <a:defRPr/>
            </a:pPr>
            <a:endParaRPr lang="en-US" dirty="0">
              <a:ea typeface="MS PGothic" charset="0"/>
              <a:cs typeface="MS PGothic" charset="0"/>
            </a:endParaRPr>
          </a:p>
          <a:p>
            <a:pPr marL="0" indent="0">
              <a:buFont typeface="Arial" panose="020B0604020202020204" pitchFamily="34" charset="0"/>
              <a:buNone/>
              <a:defRPr/>
            </a:pPr>
            <a:r>
              <a:rPr lang="en-US" dirty="0">
                <a:ea typeface="MS PGothic" charset="0"/>
                <a:cs typeface="MS PGothic" charset="0"/>
              </a:rPr>
              <a:t>Read it! </a:t>
            </a:r>
          </a:p>
        </p:txBody>
      </p:sp>
    </p:spTree>
    <p:extLst>
      <p:ext uri="{BB962C8B-B14F-4D97-AF65-F5344CB8AC3E}">
        <p14:creationId xmlns:p14="http://schemas.microsoft.com/office/powerpoint/2010/main" val="541345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0">
            <a:extLst>
              <a:ext uri="{FF2B5EF4-FFF2-40B4-BE49-F238E27FC236}">
                <a16:creationId xmlns:a16="http://schemas.microsoft.com/office/drawing/2014/main" id="{E586BAAD-0F2C-4F4D-90D3-1FD7A0CEE4BA}"/>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11.13</a:t>
            </a:r>
          </a:p>
        </p:txBody>
      </p:sp>
      <p:pic>
        <p:nvPicPr>
          <p:cNvPr id="34818" name="Picture 12">
            <a:extLst>
              <a:ext uri="{FF2B5EF4-FFF2-40B4-BE49-F238E27FC236}">
                <a16:creationId xmlns:a16="http://schemas.microsoft.com/office/drawing/2014/main" id="{DF7C1DD8-828B-4449-B813-FC0345326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58"/>
          <a:stretch>
            <a:fillRect/>
          </a:stretch>
        </p:blipFill>
        <p:spPr bwMode="auto">
          <a:xfrm>
            <a:off x="1379538" y="2293938"/>
            <a:ext cx="638492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a:extLst>
              <a:ext uri="{FF2B5EF4-FFF2-40B4-BE49-F238E27FC236}">
                <a16:creationId xmlns:a16="http://schemas.microsoft.com/office/drawing/2014/main" id="{AD65F67B-D72F-0E4F-B838-5F2F9FBDE407}"/>
              </a:ext>
            </a:extLst>
          </p:cNvPr>
          <p:cNvSpPr txBox="1">
            <a:spLocks noChangeArrowheads="1"/>
          </p:cNvSpPr>
          <p:nvPr/>
        </p:nvSpPr>
        <p:spPr bwMode="auto">
          <a:xfrm>
            <a:off x="1257300" y="971550"/>
            <a:ext cx="67437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700"/>
              <a:t>A more detailed look showing the relative positions of the helper proteins at a replication fork.  Study and re-sketch!</a:t>
            </a:r>
          </a:p>
        </p:txBody>
      </p:sp>
    </p:spTree>
    <p:extLst>
      <p:ext uri="{BB962C8B-B14F-4D97-AF65-F5344CB8AC3E}">
        <p14:creationId xmlns:p14="http://schemas.microsoft.com/office/powerpoint/2010/main" val="2730541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a:extLst>
              <a:ext uri="{FF2B5EF4-FFF2-40B4-BE49-F238E27FC236}">
                <a16:creationId xmlns:a16="http://schemas.microsoft.com/office/drawing/2014/main" id="{657791F3-17BC-084B-A8D3-38AD65ACBD92}"/>
              </a:ext>
            </a:extLst>
          </p:cNvPr>
          <p:cNvPicPr>
            <a:picLocks noGrp="1" noChangeAspect="1" noChangeArrowheads="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185863" y="857250"/>
            <a:ext cx="67706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1">
            <a:extLst>
              <a:ext uri="{FF2B5EF4-FFF2-40B4-BE49-F238E27FC236}">
                <a16:creationId xmlns:a16="http://schemas.microsoft.com/office/drawing/2014/main" id="{F7351332-F316-3E4B-81DD-801CCB4BAAB6}"/>
              </a:ext>
            </a:extLst>
          </p:cNvPr>
          <p:cNvSpPr txBox="1">
            <a:spLocks noChangeArrowheads="1"/>
          </p:cNvSpPr>
          <p:nvPr/>
        </p:nvSpPr>
        <p:spPr bwMode="auto">
          <a:xfrm>
            <a:off x="2062163" y="1322388"/>
            <a:ext cx="4346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solidFill>
                  <a:schemeClr val="bg1"/>
                </a:solidFill>
              </a:rPr>
              <a:t>An actual replication fork</a:t>
            </a:r>
          </a:p>
        </p:txBody>
      </p:sp>
    </p:spTree>
    <p:extLst>
      <p:ext uri="{BB962C8B-B14F-4D97-AF65-F5344CB8AC3E}">
        <p14:creationId xmlns:p14="http://schemas.microsoft.com/office/powerpoint/2010/main" val="401950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EA19742-5EEF-264C-B962-D916E5BB3C80}"/>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201EBBE4-9045-B345-BB4D-7DC515657534}"/>
              </a:ext>
            </a:extLst>
          </p:cNvPr>
          <p:cNvSpPr>
            <a:spLocks noGrp="1"/>
          </p:cNvSpPr>
          <p:nvPr>
            <p:ph idx="1"/>
          </p:nvPr>
        </p:nvSpPr>
        <p:spPr/>
        <p:txBody>
          <a:bodyPr/>
          <a:lstStyle/>
          <a:p>
            <a:r>
              <a:rPr lang="en-US" altLang="en-US"/>
              <a:t>Bacteria like </a:t>
            </a:r>
            <a:r>
              <a:rPr lang="en-US" altLang="en-US" i="1"/>
              <a:t>E. coli </a:t>
            </a:r>
            <a:r>
              <a:rPr lang="en-US" altLang="en-US"/>
              <a:t>have a single  origin of replication which creates one replication bubble which forms two replication forks. </a:t>
            </a:r>
          </a:p>
          <a:p>
            <a:endParaRPr lang="en-US" altLang="en-US"/>
          </a:p>
          <a:p>
            <a:r>
              <a:rPr lang="en-US" altLang="en-US"/>
              <a:t>This creates conditions in which leading and lagging strands are opposite in the 2 different replication forks. It saves time for replication! </a:t>
            </a:r>
          </a:p>
        </p:txBody>
      </p:sp>
    </p:spTree>
    <p:extLst>
      <p:ext uri="{BB962C8B-B14F-4D97-AF65-F5344CB8AC3E}">
        <p14:creationId xmlns:p14="http://schemas.microsoft.com/office/powerpoint/2010/main" val="340823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BB59C87-8C9F-9B43-AFFA-5F2612B9CC35}"/>
              </a:ext>
            </a:extLst>
          </p:cNvPr>
          <p:cNvSpPr>
            <a:spLocks noGrp="1"/>
          </p:cNvSpPr>
          <p:nvPr>
            <p:ph type="title"/>
          </p:nvPr>
        </p:nvSpPr>
        <p:spPr/>
        <p:txBody>
          <a:bodyPr/>
          <a:lstStyle/>
          <a:p>
            <a:r>
              <a:rPr lang="en-US" altLang="en-US"/>
              <a:t>Study this!</a:t>
            </a:r>
          </a:p>
        </p:txBody>
      </p:sp>
      <p:pic>
        <p:nvPicPr>
          <p:cNvPr id="39938" name="Content Placeholder 3">
            <a:extLst>
              <a:ext uri="{FF2B5EF4-FFF2-40B4-BE49-F238E27FC236}">
                <a16:creationId xmlns:a16="http://schemas.microsoft.com/office/drawing/2014/main" id="{076E377C-FD7B-E14B-AEB4-2982DC7938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698" r="-34698"/>
          <a:stretch>
            <a:fillRect/>
          </a:stretch>
        </p:blipFill>
        <p:spPr/>
      </p:pic>
      <p:cxnSp>
        <p:nvCxnSpPr>
          <p:cNvPr id="5" name="Straight Connector 4">
            <a:extLst>
              <a:ext uri="{FF2B5EF4-FFF2-40B4-BE49-F238E27FC236}">
                <a16:creationId xmlns:a16="http://schemas.microsoft.com/office/drawing/2014/main" id="{83419226-8FBE-4745-A7DF-46DDF92FE8AD}"/>
              </a:ext>
            </a:extLst>
          </p:cNvPr>
          <p:cNvCxnSpPr/>
          <p:nvPr/>
        </p:nvCxnSpPr>
        <p:spPr>
          <a:xfrm flipH="1">
            <a:off x="4229100" y="1714500"/>
            <a:ext cx="914400" cy="37719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507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a:extLst>
              <a:ext uri="{FF2B5EF4-FFF2-40B4-BE49-F238E27FC236}">
                <a16:creationId xmlns:a16="http://schemas.microsoft.com/office/drawing/2014/main" id="{CEEC31BB-7114-BA4B-B18A-ABEC1531D590}"/>
              </a:ext>
            </a:extLst>
          </p:cNvPr>
          <p:cNvPicPr>
            <a:picLocks noGrp="1" noChangeAspect="1" noChangeArrowheads="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911475" y="2228850"/>
            <a:ext cx="508952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Box 1">
            <a:extLst>
              <a:ext uri="{FF2B5EF4-FFF2-40B4-BE49-F238E27FC236}">
                <a16:creationId xmlns:a16="http://schemas.microsoft.com/office/drawing/2014/main" id="{F6F142B2-E25F-B941-BE9B-502B41B699AB}"/>
              </a:ext>
            </a:extLst>
          </p:cNvPr>
          <p:cNvSpPr txBox="1">
            <a:spLocks noChangeArrowheads="1"/>
          </p:cNvSpPr>
          <p:nvPr/>
        </p:nvSpPr>
        <p:spPr bwMode="auto">
          <a:xfrm>
            <a:off x="914400" y="228600"/>
            <a:ext cx="6400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700" b="1"/>
              <a:t>Eukaryotic cells have linear chromosomes which have multiple ARS sequences.  Many replication bubbles form.  Each bubble makes 2 replication forks.</a:t>
            </a:r>
          </a:p>
        </p:txBody>
      </p:sp>
    </p:spTree>
    <p:extLst>
      <p:ext uri="{BB962C8B-B14F-4D97-AF65-F5344CB8AC3E}">
        <p14:creationId xmlns:p14="http://schemas.microsoft.com/office/powerpoint/2010/main" val="245975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7">
            <a:extLst>
              <a:ext uri="{FF2B5EF4-FFF2-40B4-BE49-F238E27FC236}">
                <a16:creationId xmlns:a16="http://schemas.microsoft.com/office/drawing/2014/main" id="{F2A79F8C-DB1E-B249-8606-C1055CCFA089}"/>
              </a:ext>
            </a:extLst>
          </p:cNvPr>
          <p:cNvSpPr>
            <a:spLocks noGrp="1" noChangeArrowheads="1"/>
          </p:cNvSpPr>
          <p:nvPr>
            <p:ph type="ftr" sz="quarter" idx="11"/>
          </p:nvPr>
        </p:nvSpPr>
        <p:spPr bwMode="auto">
          <a:xfrm>
            <a:off x="1485900" y="5624513"/>
            <a:ext cx="16002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r>
              <a:rPr lang="en-GB" altLang="en-US" sz="900">
                <a:solidFill>
                  <a:srgbClr val="898989"/>
                </a:solidFill>
                <a:cs typeface="Arial" panose="020B0604020202020204" pitchFamily="34" charset="0"/>
              </a:rPr>
              <a:t>© 2015 Pearson Education, Inc.</a:t>
            </a:r>
          </a:p>
        </p:txBody>
      </p:sp>
      <p:sp>
        <p:nvSpPr>
          <p:cNvPr id="65538" name="Text Box 12">
            <a:extLst>
              <a:ext uri="{FF2B5EF4-FFF2-40B4-BE49-F238E27FC236}">
                <a16:creationId xmlns:a16="http://schemas.microsoft.com/office/drawing/2014/main" id="{BEC23975-7FD6-3943-A1B2-EBF82D46DA63}"/>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latin typeface="Arial" panose="020B0604020202020204" pitchFamily="34" charset="0"/>
              </a:rPr>
              <a:t>Figure 10-15</a:t>
            </a:r>
          </a:p>
        </p:txBody>
      </p:sp>
      <p:pic>
        <p:nvPicPr>
          <p:cNvPr id="65539" name="Picture 1">
            <a:extLst>
              <a:ext uri="{FF2B5EF4-FFF2-40B4-BE49-F238E27FC236}">
                <a16:creationId xmlns:a16="http://schemas.microsoft.com/office/drawing/2014/main" id="{8738DC57-4916-EE4B-A845-B3C0D7D2A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66850"/>
            <a:ext cx="3200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2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468BF06E-BA94-5948-94A6-BEEBDFCD2879}"/>
              </a:ext>
            </a:extLst>
          </p:cNvPr>
          <p:cNvSpPr>
            <a:spLocks noGrp="1"/>
          </p:cNvSpPr>
          <p:nvPr>
            <p:ph type="title" idx="4294967295"/>
          </p:nvPr>
        </p:nvSpPr>
        <p:spPr/>
        <p:txBody>
          <a:bodyPr/>
          <a:lstStyle/>
          <a:p>
            <a:r>
              <a:rPr lang="en-US" altLang="en-US"/>
              <a:t>After the double helix</a:t>
            </a:r>
            <a:r>
              <a:rPr lang="is-IS" altLang="en-US"/>
              <a:t>…</a:t>
            </a:r>
            <a:endParaRPr lang="en-US" altLang="en-US"/>
          </a:p>
        </p:txBody>
      </p:sp>
      <p:sp>
        <p:nvSpPr>
          <p:cNvPr id="46082" name="Rectangle 3">
            <a:extLst>
              <a:ext uri="{FF2B5EF4-FFF2-40B4-BE49-F238E27FC236}">
                <a16:creationId xmlns:a16="http://schemas.microsoft.com/office/drawing/2014/main" id="{EC801E79-BC40-C14F-A7D3-C1CE0A9526BB}"/>
              </a:ext>
            </a:extLst>
          </p:cNvPr>
          <p:cNvSpPr>
            <a:spLocks noGrp="1"/>
          </p:cNvSpPr>
          <p:nvPr>
            <p:ph type="body" idx="4294967295"/>
          </p:nvPr>
        </p:nvSpPr>
        <p:spPr/>
        <p:txBody>
          <a:bodyPr/>
          <a:lstStyle/>
          <a:p>
            <a:r>
              <a:rPr lang="en-US" altLang="en-US"/>
              <a:t>…</a:t>
            </a:r>
            <a:r>
              <a:rPr lang="ja-JP" altLang="en-US"/>
              <a:t>”</a:t>
            </a:r>
            <a:r>
              <a:rPr lang="en-US" altLang="ja-JP" i="1"/>
              <a:t>It has not escaped our notice that the specific pairing we have postulated immediately suggests a possible copying  mechanism for the genetic material</a:t>
            </a:r>
            <a:r>
              <a:rPr lang="ja-JP" altLang="en-US" i="1"/>
              <a:t>”</a:t>
            </a:r>
            <a:r>
              <a:rPr lang="en-US" altLang="ja-JP"/>
              <a:t>…</a:t>
            </a:r>
          </a:p>
          <a:p>
            <a:endParaRPr lang="en-US" altLang="en-US"/>
          </a:p>
          <a:p>
            <a:pPr lvl="2">
              <a:buFont typeface="Arial" panose="020B0604020202020204" pitchFamily="34" charset="0"/>
              <a:buNone/>
            </a:pPr>
            <a:r>
              <a:rPr lang="en-US" altLang="en-US"/>
              <a:t>Watson and Crick</a:t>
            </a:r>
          </a:p>
          <a:p>
            <a:pPr lvl="2">
              <a:buFont typeface="Arial" panose="020B0604020202020204" pitchFamily="34" charset="0"/>
              <a:buNone/>
            </a:pPr>
            <a:endParaRPr lang="en-US" altLang="en-US"/>
          </a:p>
          <a:p>
            <a:pPr lvl="2">
              <a:buFont typeface="Arial" panose="020B0604020202020204" pitchFamily="34" charset="0"/>
              <a:buNone/>
            </a:pPr>
            <a:r>
              <a:rPr lang="en-US" altLang="en-US"/>
              <a:t>What did they mean? How did they see a mechanism for replication?</a:t>
            </a:r>
          </a:p>
          <a:p>
            <a:pPr lvl="2">
              <a:buFont typeface="Arial" panose="020B0604020202020204" pitchFamily="34" charset="0"/>
              <a:buNone/>
            </a:pPr>
            <a:endParaRPr lang="en-US" altLang="en-US"/>
          </a:p>
        </p:txBody>
      </p:sp>
    </p:spTree>
    <p:extLst>
      <p:ext uri="{BB962C8B-B14F-4D97-AF65-F5344CB8AC3E}">
        <p14:creationId xmlns:p14="http://schemas.microsoft.com/office/powerpoint/2010/main" val="108277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02ACFBEB-C9FC-9E49-81C5-CE4C3C2CA8C4}"/>
              </a:ext>
            </a:extLst>
          </p:cNvPr>
          <p:cNvSpPr>
            <a:spLocks noGrp="1"/>
          </p:cNvSpPr>
          <p:nvPr>
            <p:ph type="title" idx="4294967295"/>
          </p:nvPr>
        </p:nvSpPr>
        <p:spPr/>
        <p:txBody>
          <a:bodyPr/>
          <a:lstStyle/>
          <a:p>
            <a:endParaRPr lang="en-US" altLang="en-US"/>
          </a:p>
        </p:txBody>
      </p:sp>
      <p:sp>
        <p:nvSpPr>
          <p:cNvPr id="49154" name="Rectangle 3">
            <a:extLst>
              <a:ext uri="{FF2B5EF4-FFF2-40B4-BE49-F238E27FC236}">
                <a16:creationId xmlns:a16="http://schemas.microsoft.com/office/drawing/2014/main" id="{968AC336-06C5-8246-B739-CBE1D0416E41}"/>
              </a:ext>
            </a:extLst>
          </p:cNvPr>
          <p:cNvSpPr>
            <a:spLocks noGrp="1"/>
          </p:cNvSpPr>
          <p:nvPr>
            <p:ph type="body" idx="4294967295"/>
          </p:nvPr>
        </p:nvSpPr>
        <p:spPr/>
        <p:txBody>
          <a:bodyPr/>
          <a:lstStyle/>
          <a:p>
            <a:r>
              <a:rPr lang="en-US" altLang="en-US"/>
              <a:t>Semiconservative replication </a:t>
            </a:r>
          </a:p>
          <a:p>
            <a:pPr lvl="1"/>
            <a:r>
              <a:rPr lang="en-US" altLang="en-US"/>
              <a:t>Replication of DNA occurs such that each new molecule is made of one </a:t>
            </a:r>
            <a:r>
              <a:rPr lang="ja-JP" altLang="en-US"/>
              <a:t>“</a:t>
            </a:r>
            <a:r>
              <a:rPr lang="en-US" altLang="ja-JP"/>
              <a:t>old</a:t>
            </a:r>
            <a:r>
              <a:rPr lang="ja-JP" altLang="en-US"/>
              <a:t>”</a:t>
            </a:r>
            <a:r>
              <a:rPr lang="en-US" altLang="ja-JP"/>
              <a:t> strand from the original parent molecule, and one newly synthesized strand.</a:t>
            </a:r>
          </a:p>
          <a:p>
            <a:pPr lvl="2"/>
            <a:r>
              <a:rPr lang="en-US" altLang="en-US"/>
              <a:t>Each new molecule is partly concerved.</a:t>
            </a:r>
          </a:p>
        </p:txBody>
      </p:sp>
    </p:spTree>
    <p:extLst>
      <p:ext uri="{BB962C8B-B14F-4D97-AF65-F5344CB8AC3E}">
        <p14:creationId xmlns:p14="http://schemas.microsoft.com/office/powerpoint/2010/main" val="12406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a:extLst>
              <a:ext uri="{FF2B5EF4-FFF2-40B4-BE49-F238E27FC236}">
                <a16:creationId xmlns:a16="http://schemas.microsoft.com/office/drawing/2014/main" id="{A7425D09-195B-044B-9931-1F77E1B8B366}"/>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11.1</a:t>
            </a:r>
          </a:p>
        </p:txBody>
      </p:sp>
      <p:pic>
        <p:nvPicPr>
          <p:cNvPr id="50178" name="Picture 3">
            <a:extLst>
              <a:ext uri="{FF2B5EF4-FFF2-40B4-BE49-F238E27FC236}">
                <a16:creationId xmlns:a16="http://schemas.microsoft.com/office/drawing/2014/main" id="{F7B7E811-4A61-F84F-AB95-4CE7312F5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494088" y="1112838"/>
            <a:ext cx="215582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798BE640-F580-554F-97D4-C20A44823003}"/>
              </a:ext>
            </a:extLst>
          </p:cNvPr>
          <p:cNvSpPr>
            <a:spLocks noGrp="1"/>
          </p:cNvSpPr>
          <p:nvPr>
            <p:ph type="title" idx="4294967295"/>
          </p:nvPr>
        </p:nvSpPr>
        <p:spPr/>
        <p:txBody>
          <a:bodyPr/>
          <a:lstStyle/>
          <a:p>
            <a:endParaRPr lang="en-US" altLang="en-US"/>
          </a:p>
        </p:txBody>
      </p:sp>
      <p:sp>
        <p:nvSpPr>
          <p:cNvPr id="23555" name="Rectangle 3">
            <a:extLst>
              <a:ext uri="{FF2B5EF4-FFF2-40B4-BE49-F238E27FC236}">
                <a16:creationId xmlns:a16="http://schemas.microsoft.com/office/drawing/2014/main" id="{890F352E-E00F-024A-B5BF-37AB3B648938}"/>
              </a:ext>
            </a:extLst>
          </p:cNvPr>
          <p:cNvSpPr>
            <a:spLocks noGrp="1"/>
          </p:cNvSpPr>
          <p:nvPr>
            <p:ph type="body" idx="4294967295"/>
          </p:nvPr>
        </p:nvSpPr>
        <p:spPr/>
        <p:txBody>
          <a:bodyPr>
            <a:normAutofit lnSpcReduction="10000"/>
          </a:bodyPr>
          <a:lstStyle/>
          <a:p>
            <a:pPr>
              <a:defRPr/>
            </a:pPr>
            <a:r>
              <a:rPr lang="en-US" dirty="0">
                <a:ea typeface="MS PGothic" charset="0"/>
              </a:rPr>
              <a:t>Experimental evidence—</a:t>
            </a:r>
          </a:p>
          <a:p>
            <a:pPr>
              <a:buFont typeface="Arial" charset="0"/>
              <a:buNone/>
              <a:defRPr/>
            </a:pPr>
            <a:endParaRPr lang="en-US" dirty="0">
              <a:ea typeface="MS PGothic" charset="0"/>
            </a:endParaRPr>
          </a:p>
          <a:p>
            <a:pPr>
              <a:buFont typeface="Arial" charset="0"/>
              <a:buNone/>
              <a:defRPr/>
            </a:pPr>
            <a:r>
              <a:rPr lang="en-US" dirty="0" err="1">
                <a:ea typeface="MS PGothic" charset="0"/>
              </a:rPr>
              <a:t>Messelson</a:t>
            </a:r>
            <a:r>
              <a:rPr lang="en-US" dirty="0">
                <a:ea typeface="MS PGothic" charset="0"/>
              </a:rPr>
              <a:t> and Stahl</a:t>
            </a:r>
            <a:r>
              <a:rPr lang="ja-JP" altLang="en-US">
                <a:ea typeface="MS PGothic" charset="0"/>
              </a:rPr>
              <a:t>’</a:t>
            </a:r>
            <a:r>
              <a:rPr lang="en-US" altLang="ja-JP" dirty="0">
                <a:ea typeface="MS PGothic" charset="0"/>
              </a:rPr>
              <a:t>s experiment</a:t>
            </a:r>
          </a:p>
          <a:p>
            <a:pPr>
              <a:buFont typeface="Arial" charset="0"/>
              <a:buNone/>
              <a:defRPr/>
            </a:pPr>
            <a:r>
              <a:rPr lang="en-US" dirty="0">
                <a:ea typeface="MS PGothic" charset="0"/>
              </a:rPr>
              <a:t>	Like Hershey and Chase,  used radiolabeling to distinguish how DNA was synthesized/copied. </a:t>
            </a:r>
          </a:p>
          <a:p>
            <a:pPr>
              <a:buFont typeface="Arial" charset="0"/>
              <a:buNone/>
              <a:defRPr/>
            </a:pPr>
            <a:r>
              <a:rPr lang="en-US" dirty="0">
                <a:ea typeface="MS PGothic" charset="0"/>
              </a:rPr>
              <a:t>What organism was used? </a:t>
            </a:r>
            <a:r>
              <a:rPr lang="en-US" i="1" dirty="0">
                <a:ea typeface="MS PGothic" charset="0"/>
              </a:rPr>
              <a:t>E. coli</a:t>
            </a:r>
            <a:endParaRPr lang="en-US" dirty="0">
              <a:ea typeface="MS PGothic" charset="0"/>
            </a:endParaRPr>
          </a:p>
          <a:p>
            <a:pPr>
              <a:buFont typeface="Arial" charset="0"/>
              <a:buNone/>
              <a:defRPr/>
            </a:pPr>
            <a:endParaRPr lang="en-US" dirty="0">
              <a:ea typeface="MS PGothic" charset="0"/>
            </a:endParaRPr>
          </a:p>
          <a:p>
            <a:pPr>
              <a:buFont typeface="Arial" charset="0"/>
              <a:buNone/>
              <a:defRPr/>
            </a:pPr>
            <a:r>
              <a:rPr lang="en-US" dirty="0">
                <a:ea typeface="MS PGothic" charset="0"/>
              </a:rPr>
              <a:t>Hooray for  </a:t>
            </a:r>
            <a:r>
              <a:rPr lang="en-US" i="1" dirty="0">
                <a:ea typeface="MS PGothic" charset="0"/>
              </a:rPr>
              <a:t>E. coli</a:t>
            </a:r>
            <a:r>
              <a:rPr lang="en-US" dirty="0">
                <a:ea typeface="MS PGothic" charset="0"/>
              </a:rPr>
              <a:t>!!!</a:t>
            </a:r>
          </a:p>
        </p:txBody>
      </p:sp>
    </p:spTree>
    <p:extLst>
      <p:ext uri="{BB962C8B-B14F-4D97-AF65-F5344CB8AC3E}">
        <p14:creationId xmlns:p14="http://schemas.microsoft.com/office/powerpoint/2010/main" val="1367799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4526</TotalTime>
  <Words>1825</Words>
  <Application>Microsoft Macintosh PowerPoint</Application>
  <PresentationFormat>On-screen Show (4:3)</PresentationFormat>
  <Paragraphs>169</Paragraphs>
  <Slides>44</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Office Theme</vt:lpstr>
      <vt:lpstr>Lecture 33 Dec. 4th  , 2019</vt:lpstr>
      <vt:lpstr>Where were we? </vt:lpstr>
      <vt:lpstr>PowerPoint Presentation</vt:lpstr>
      <vt:lpstr>PowerPoint Presentation</vt:lpstr>
      <vt:lpstr>PowerPoint Presentation</vt:lpstr>
      <vt:lpstr>After the double helix…</vt:lpstr>
      <vt:lpstr>PowerPoint Presentation</vt:lpstr>
      <vt:lpstr>PowerPoint Presentation</vt:lpstr>
      <vt:lpstr>PowerPoint Presentation</vt:lpstr>
      <vt:lpstr>The experiment</vt:lpstr>
      <vt:lpstr>PowerPoint Presentation</vt:lpstr>
      <vt:lpstr>PowerPoint Presentation</vt:lpstr>
      <vt:lpstr>PowerPoint Presentation</vt:lpstr>
      <vt:lpstr>PowerPoint Presentation</vt:lpstr>
      <vt:lpstr>PowerPoint Presentation</vt:lpstr>
      <vt:lpstr>A closer look at DNA replication… What occurs at the molecular level? </vt:lpstr>
      <vt:lpstr>Kornberg needed to add provide this enzyme with: </vt:lpstr>
      <vt:lpstr>PowerPoint Presentation</vt:lpstr>
      <vt:lpstr>Kornberg’s discovery…</vt:lpstr>
      <vt:lpstr>DNA replication…</vt:lpstr>
      <vt:lpstr>PowerPoint Presentation</vt:lpstr>
      <vt:lpstr>PowerPoint Presentation</vt:lpstr>
      <vt:lpstr>PowerPoint Presentation</vt:lpstr>
      <vt:lpstr>Where does a DNA molecule begin its replication?...</vt:lpstr>
      <vt:lpstr>PowerPoint Presentation</vt:lpstr>
      <vt:lpstr>PowerPoint Presentation</vt:lpstr>
      <vt:lpstr>Note that this sequence is A-T rich! </vt:lpstr>
      <vt:lpstr>DNA polymerase must have many helper proteins…</vt:lpstr>
      <vt:lpstr>PowerPoint Presentation</vt:lpstr>
      <vt:lpstr>The DNA templates will be  antiparallel DNA strands…</vt:lpstr>
      <vt:lpstr>PowerPoint Presentation</vt:lpstr>
      <vt:lpstr>PowerPoint Presentation</vt:lpstr>
      <vt:lpstr>PowerPoint Presentation</vt:lpstr>
      <vt:lpstr>Solution…</vt:lpstr>
      <vt:lpstr>PowerPoint Presentation</vt:lpstr>
      <vt:lpstr>PowerPoint Presentation</vt:lpstr>
      <vt:lpstr>View this animation (also found on website)</vt:lpstr>
      <vt:lpstr>PowerPoint Presentation</vt:lpstr>
      <vt:lpstr>PowerPoint Presentation</vt:lpstr>
      <vt:lpstr>PowerPoint Presentation</vt:lpstr>
      <vt:lpstr>PowerPoint Presentation</vt:lpstr>
      <vt:lpstr>PowerPoint Presentation</vt:lpstr>
      <vt:lpstr>Study this!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83</cp:revision>
  <cp:lastPrinted>2019-10-11T13:27:27Z</cp:lastPrinted>
  <dcterms:created xsi:type="dcterms:W3CDTF">2019-10-07T18:23:51Z</dcterms:created>
  <dcterms:modified xsi:type="dcterms:W3CDTF">2019-12-04T11:53:00Z</dcterms:modified>
  <cp:category/>
</cp:coreProperties>
</file>